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8"/>
  </p:notesMasterIdLst>
  <p:handoutMasterIdLst>
    <p:handoutMasterId r:id="rId39"/>
  </p:handoutMasterIdLst>
  <p:sldIdLst>
    <p:sldId id="257" r:id="rId2"/>
    <p:sldId id="305" r:id="rId3"/>
    <p:sldId id="578" r:id="rId4"/>
    <p:sldId id="579" r:id="rId5"/>
    <p:sldId id="584" r:id="rId6"/>
    <p:sldId id="580" r:id="rId7"/>
    <p:sldId id="576" r:id="rId8"/>
    <p:sldId id="577" r:id="rId9"/>
    <p:sldId id="306" r:id="rId10"/>
    <p:sldId id="308" r:id="rId11"/>
    <p:sldId id="307" r:id="rId12"/>
    <p:sldId id="585" r:id="rId13"/>
    <p:sldId id="310" r:id="rId14"/>
    <p:sldId id="555" r:id="rId15"/>
    <p:sldId id="311" r:id="rId16"/>
    <p:sldId id="313" r:id="rId17"/>
    <p:sldId id="312" r:id="rId18"/>
    <p:sldId id="556" r:id="rId19"/>
    <p:sldId id="573" r:id="rId20"/>
    <p:sldId id="316" r:id="rId21"/>
    <p:sldId id="571" r:id="rId22"/>
    <p:sldId id="323" r:id="rId23"/>
    <p:sldId id="327" r:id="rId24"/>
    <p:sldId id="325" r:id="rId25"/>
    <p:sldId id="324" r:id="rId26"/>
    <p:sldId id="572" r:id="rId27"/>
    <p:sldId id="328" r:id="rId28"/>
    <p:sldId id="329" r:id="rId29"/>
    <p:sldId id="581" r:id="rId30"/>
    <p:sldId id="583" r:id="rId31"/>
    <p:sldId id="335" r:id="rId32"/>
    <p:sldId id="344" r:id="rId33"/>
    <p:sldId id="586" r:id="rId34"/>
    <p:sldId id="564" r:id="rId35"/>
    <p:sldId id="582" r:id="rId36"/>
    <p:sldId id="342" r:id="rId37"/>
  </p:sldIdLst>
  <p:sldSz cx="9144000" cy="5143500" type="screen16x9"/>
  <p:notesSz cx="7315200" cy="96012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7"/>
            <p14:sldId id="305"/>
            <p14:sldId id="578"/>
            <p14:sldId id="579"/>
            <p14:sldId id="584"/>
            <p14:sldId id="580"/>
            <p14:sldId id="576"/>
            <p14:sldId id="577"/>
            <p14:sldId id="306"/>
            <p14:sldId id="308"/>
            <p14:sldId id="307"/>
            <p14:sldId id="585"/>
            <p14:sldId id="310"/>
            <p14:sldId id="555"/>
            <p14:sldId id="311"/>
            <p14:sldId id="313"/>
            <p14:sldId id="312"/>
            <p14:sldId id="556"/>
            <p14:sldId id="573"/>
            <p14:sldId id="316"/>
            <p14:sldId id="571"/>
            <p14:sldId id="323"/>
            <p14:sldId id="327"/>
            <p14:sldId id="325"/>
            <p14:sldId id="324"/>
            <p14:sldId id="572"/>
            <p14:sldId id="328"/>
            <p14:sldId id="329"/>
            <p14:sldId id="581"/>
            <p14:sldId id="583"/>
            <p14:sldId id="335"/>
            <p14:sldId id="344"/>
            <p14:sldId id="586"/>
            <p14:sldId id="564"/>
            <p14:sldId id="582"/>
            <p14:sldId id="342"/>
          </p14:sldIdLst>
        </p14:section>
      </p14:sectionLst>
    </p:ext>
    <p:ext uri="{EFAFB233-063F-42B5-8137-9DF3F51BA10A}">
      <p15:sldGuideLst xmlns:p15="http://schemas.microsoft.com/office/powerpoint/2012/main">
        <p15:guide id="1" orient="horz" pos="1620" userDrawn="1">
          <p15:clr>
            <a:srgbClr val="A4A3A4"/>
          </p15:clr>
        </p15:guide>
        <p15:guide id="2" pos="5424" userDrawn="1">
          <p15:clr>
            <a:srgbClr val="A4A3A4"/>
          </p15:clr>
        </p15:guide>
        <p15:guide id="3" pos="336" userDrawn="1">
          <p15:clr>
            <a:srgbClr val="A4A3A4"/>
          </p15:clr>
        </p15:guide>
        <p15:guide id="4" orient="horz" pos="937">
          <p15:clr>
            <a:srgbClr val="A4A3A4"/>
          </p15:clr>
        </p15:guide>
        <p15:guide id="5" pos="289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EDB"/>
    <a:srgbClr val="FFCC06"/>
    <a:srgbClr val="FFCC66"/>
    <a:srgbClr val="C8CAC9"/>
    <a:srgbClr val="D0C6C0"/>
    <a:srgbClr val="E64823"/>
    <a:srgbClr val="D2C6C1"/>
    <a:srgbClr val="F8931D"/>
    <a:srgbClr val="FFFFFF"/>
    <a:srgbClr val="C0A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3" autoAdjust="0"/>
    <p:restoredTop sz="87755" autoAdjust="0"/>
  </p:normalViewPr>
  <p:slideViewPr>
    <p:cSldViewPr snapToGrid="0">
      <p:cViewPr varScale="1">
        <p:scale>
          <a:sx n="143" d="100"/>
          <a:sy n="143" d="100"/>
        </p:scale>
        <p:origin x="936" y="184"/>
      </p:cViewPr>
      <p:guideLst>
        <p:guide orient="horz" pos="1620"/>
        <p:guide pos="5424"/>
        <p:guide pos="336"/>
        <p:guide orient="horz" pos="937"/>
        <p:guide pos="2891"/>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snapToGrid="0" showGuides="1">
      <p:cViewPr varScale="1">
        <p:scale>
          <a:sx n="86" d="100"/>
          <a:sy n="86" d="100"/>
        </p:scale>
        <p:origin x="2784"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699773-2C7D-4346-8797-C57329157D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B2BF7DD-C05C-0141-B7D4-4B952FC1098B}"/>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E6CD020E-85B4-6A4F-8B21-CD38DFCDA5D7}" type="datetimeFigureOut">
              <a:rPr lang="en-US" smtClean="0"/>
              <a:t>12/4/23</a:t>
            </a:fld>
            <a:endParaRPr lang="en-US" dirty="0"/>
          </a:p>
        </p:txBody>
      </p:sp>
      <p:sp>
        <p:nvSpPr>
          <p:cNvPr id="4" name="Footer Placeholder 3">
            <a:extLst>
              <a:ext uri="{FF2B5EF4-FFF2-40B4-BE49-F238E27FC236}">
                <a16:creationId xmlns:a16="http://schemas.microsoft.com/office/drawing/2014/main" id="{ED19B828-305B-6646-852B-CB7BEFF8691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E5F730CC-A881-0044-8BAB-C75805CE3496}"/>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700DEB4-775B-5340-B1B5-8B374A9FA595}" type="slidenum">
              <a:rPr lang="en-US" smtClean="0"/>
              <a:t>‹#›</a:t>
            </a:fld>
            <a:endParaRPr lang="en-US" dirty="0"/>
          </a:p>
        </p:txBody>
      </p:sp>
    </p:spTree>
    <p:extLst>
      <p:ext uri="{BB962C8B-B14F-4D97-AF65-F5344CB8AC3E}">
        <p14:creationId xmlns:p14="http://schemas.microsoft.com/office/powerpoint/2010/main" val="4284363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C13577B-6902-467D-A26C-08A0DD5E4E03}" type="datetimeFigureOut">
              <a:rPr lang="en-US" smtClean="0"/>
              <a:t>12/4/23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171450" algn="l" rtl="0">
              <a:spcBef>
                <a:spcPts val="0"/>
              </a:spcBef>
              <a:spcAft>
                <a:spcPts val="0"/>
              </a:spcAft>
              <a:buClr>
                <a:schemeClr val="dk1"/>
              </a:buClr>
              <a:buSzPts val="900"/>
              <a:buFont typeface="Calibri"/>
              <a:buNone/>
            </a:pPr>
            <a:endParaRPr dirty="0"/>
          </a:p>
        </p:txBody>
      </p:sp>
      <p:sp>
        <p:nvSpPr>
          <p:cNvPr id="99" name="Google Shape;9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 dirty="0"/>
              <a:t>Rate would increase to $21,875 in 2024-25 if approved. Would still remain in middle of third quartile behind JMU.</a:t>
            </a:r>
          </a:p>
        </p:txBody>
      </p:sp>
      <p:sp>
        <p:nvSpPr>
          <p:cNvPr id="4" name="Slide Number Placeholder 3"/>
          <p:cNvSpPr>
            <a:spLocks noGrp="1"/>
          </p:cNvSpPr>
          <p:nvPr>
            <p:ph type="sldNum" sz="quarter" idx="5"/>
          </p:nvPr>
        </p:nvSpPr>
        <p:spPr/>
        <p:txBody>
          <a:bodyPr/>
          <a:lstStyle/>
          <a:p>
            <a:fld id="{DF61EA0F-A667-4B49-8422-0062BC55E249}" type="slidenum">
              <a:rPr lang="en-US" smtClean="0"/>
              <a:t>18</a:t>
            </a:fld>
            <a:endParaRPr lang="en-US" dirty="0"/>
          </a:p>
        </p:txBody>
      </p:sp>
    </p:spTree>
    <p:extLst>
      <p:ext uri="{BB962C8B-B14F-4D97-AF65-F5344CB8AC3E}">
        <p14:creationId xmlns:p14="http://schemas.microsoft.com/office/powerpoint/2010/main" val="119196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20</a:t>
            </a:fld>
            <a:endParaRPr lang="en-US" dirty="0"/>
          </a:p>
        </p:txBody>
      </p:sp>
    </p:spTree>
    <p:extLst>
      <p:ext uri="{BB962C8B-B14F-4D97-AF65-F5344CB8AC3E}">
        <p14:creationId xmlns:p14="http://schemas.microsoft.com/office/powerpoint/2010/main" val="1615730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22</a:t>
            </a:fld>
            <a:endParaRPr lang="en-US" dirty="0"/>
          </a:p>
        </p:txBody>
      </p:sp>
    </p:spTree>
    <p:extLst>
      <p:ext uri="{BB962C8B-B14F-4D97-AF65-F5344CB8AC3E}">
        <p14:creationId xmlns:p14="http://schemas.microsoft.com/office/powerpoint/2010/main" val="4122273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23</a:t>
            </a:fld>
            <a:endParaRPr lang="en-US" dirty="0"/>
          </a:p>
        </p:txBody>
      </p:sp>
    </p:spTree>
    <p:extLst>
      <p:ext uri="{BB962C8B-B14F-4D97-AF65-F5344CB8AC3E}">
        <p14:creationId xmlns:p14="http://schemas.microsoft.com/office/powerpoint/2010/main" val="2000119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26</a:t>
            </a:fld>
            <a:endParaRPr lang="en-US" dirty="0"/>
          </a:p>
        </p:txBody>
      </p:sp>
    </p:spTree>
    <p:extLst>
      <p:ext uri="{BB962C8B-B14F-4D97-AF65-F5344CB8AC3E}">
        <p14:creationId xmlns:p14="http://schemas.microsoft.com/office/powerpoint/2010/main" val="3428106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31</a:t>
            </a:fld>
            <a:endParaRPr lang="en-US" dirty="0"/>
          </a:p>
        </p:txBody>
      </p:sp>
    </p:spTree>
    <p:extLst>
      <p:ext uri="{BB962C8B-B14F-4D97-AF65-F5344CB8AC3E}">
        <p14:creationId xmlns:p14="http://schemas.microsoft.com/office/powerpoint/2010/main" val="269318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32</a:t>
            </a:fld>
            <a:endParaRPr lang="en-US" dirty="0"/>
          </a:p>
        </p:txBody>
      </p:sp>
    </p:spTree>
    <p:extLst>
      <p:ext uri="{BB962C8B-B14F-4D97-AF65-F5344CB8AC3E}">
        <p14:creationId xmlns:p14="http://schemas.microsoft.com/office/powerpoint/2010/main" val="1377689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33</a:t>
            </a:fld>
            <a:endParaRPr lang="en-US" dirty="0"/>
          </a:p>
        </p:txBody>
      </p:sp>
    </p:spTree>
    <p:extLst>
      <p:ext uri="{BB962C8B-B14F-4D97-AF65-F5344CB8AC3E}">
        <p14:creationId xmlns:p14="http://schemas.microsoft.com/office/powerpoint/2010/main" val="886739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35</a:t>
            </a:fld>
            <a:endParaRPr lang="en-US" dirty="0"/>
          </a:p>
        </p:txBody>
      </p:sp>
    </p:spTree>
    <p:extLst>
      <p:ext uri="{BB962C8B-B14F-4D97-AF65-F5344CB8AC3E}">
        <p14:creationId xmlns:p14="http://schemas.microsoft.com/office/powerpoint/2010/main" val="322179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1325408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333459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279554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358914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12</a:t>
            </a:fld>
            <a:endParaRPr lang="en-US" dirty="0"/>
          </a:p>
        </p:txBody>
      </p:sp>
    </p:spTree>
    <p:extLst>
      <p:ext uri="{BB962C8B-B14F-4D97-AF65-F5344CB8AC3E}">
        <p14:creationId xmlns:p14="http://schemas.microsoft.com/office/powerpoint/2010/main" val="2391129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14</a:t>
            </a:fld>
            <a:endParaRPr lang="en-US" dirty="0"/>
          </a:p>
        </p:txBody>
      </p:sp>
    </p:spTree>
    <p:extLst>
      <p:ext uri="{BB962C8B-B14F-4D97-AF65-F5344CB8AC3E}">
        <p14:creationId xmlns:p14="http://schemas.microsoft.com/office/powerpoint/2010/main" val="858487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15</a:t>
            </a:fld>
            <a:endParaRPr lang="en-US" dirty="0"/>
          </a:p>
        </p:txBody>
      </p:sp>
    </p:spTree>
    <p:extLst>
      <p:ext uri="{BB962C8B-B14F-4D97-AF65-F5344CB8AC3E}">
        <p14:creationId xmlns:p14="http://schemas.microsoft.com/office/powerpoint/2010/main" val="3418146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17</a:t>
            </a:fld>
            <a:endParaRPr lang="en-US" dirty="0"/>
          </a:p>
        </p:txBody>
      </p:sp>
    </p:spTree>
    <p:extLst>
      <p:ext uri="{BB962C8B-B14F-4D97-AF65-F5344CB8AC3E}">
        <p14:creationId xmlns:p14="http://schemas.microsoft.com/office/powerpoint/2010/main" val="148967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Google Shape;16;p2">
            <a:extLst>
              <a:ext uri="{FF2B5EF4-FFF2-40B4-BE49-F238E27FC236}">
                <a16:creationId xmlns:a16="http://schemas.microsoft.com/office/drawing/2014/main" id="{6778C39C-41B8-6A42-86B0-745FFAC41BD6}"/>
              </a:ext>
            </a:extLst>
          </p:cNvPr>
          <p:cNvSpPr/>
          <p:nvPr userDrawn="1"/>
        </p:nvSpPr>
        <p:spPr>
          <a:xfrm>
            <a:off x="191213" y="197088"/>
            <a:ext cx="8761576" cy="47493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dirty="0">
              <a:solidFill>
                <a:schemeClr val="lt1"/>
              </a:solidFill>
              <a:highlight>
                <a:srgbClr val="734F29"/>
              </a:highlight>
              <a:latin typeface="Arial"/>
              <a:ea typeface="Arial"/>
              <a:cs typeface="Arial"/>
              <a:sym typeface="Arial"/>
            </a:endParaRPr>
          </a:p>
        </p:txBody>
      </p:sp>
      <p:sp>
        <p:nvSpPr>
          <p:cNvPr id="2" name="Title 1">
            <a:extLst>
              <a:ext uri="{FF2B5EF4-FFF2-40B4-BE49-F238E27FC236}">
                <a16:creationId xmlns:a16="http://schemas.microsoft.com/office/drawing/2014/main" id="{08D79AFF-D5B2-6147-9E07-733E5B00FF4F}"/>
              </a:ext>
            </a:extLst>
          </p:cNvPr>
          <p:cNvSpPr>
            <a:spLocks noGrp="1"/>
          </p:cNvSpPr>
          <p:nvPr>
            <p:ph type="title"/>
          </p:nvPr>
        </p:nvSpPr>
        <p:spPr>
          <a:xfrm>
            <a:off x="480060" y="788908"/>
            <a:ext cx="7886700" cy="994172"/>
          </a:xfrm>
        </p:spPr>
        <p:txBody>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0088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B3A3295D-B8A7-A444-9AD1-FB480AA2E883}"/>
              </a:ext>
            </a:extLst>
          </p:cNvPr>
          <p:cNvSpPr>
            <a:spLocks noGrp="1"/>
          </p:cNvSpPr>
          <p:nvPr>
            <p:ph type="dt" sz="half" idx="10"/>
          </p:nvPr>
        </p:nvSpPr>
        <p:spPr>
          <a:xfrm>
            <a:off x="7246836" y="4507333"/>
            <a:ext cx="1418663" cy="273844"/>
          </a:xfrm>
        </p:spPr>
        <p:txBody>
          <a:bodyPr/>
          <a:lstStyle/>
          <a:p>
            <a:r>
              <a:rPr lang="en-US" dirty="0"/>
              <a:t>June 21, 2019</a:t>
            </a:r>
          </a:p>
        </p:txBody>
      </p:sp>
      <p:sp>
        <p:nvSpPr>
          <p:cNvPr id="14" name="Footer Placeholder 13">
            <a:extLst>
              <a:ext uri="{FF2B5EF4-FFF2-40B4-BE49-F238E27FC236}">
                <a16:creationId xmlns:a16="http://schemas.microsoft.com/office/drawing/2014/main" id="{29C0BDC5-731A-3F49-8322-ECEFD7A46133}"/>
              </a:ext>
            </a:extLst>
          </p:cNvPr>
          <p:cNvSpPr>
            <a:spLocks noGrp="1"/>
          </p:cNvSpPr>
          <p:nvPr>
            <p:ph type="ftr" sz="quarter" idx="11"/>
          </p:nvPr>
        </p:nvSpPr>
        <p:spPr>
          <a:xfrm>
            <a:off x="1918438" y="4524075"/>
            <a:ext cx="5022476" cy="273844"/>
          </a:xfrm>
        </p:spPr>
        <p:txBody>
          <a:bodyPr/>
          <a:lstStyle/>
          <a:p>
            <a:r>
              <a:rPr lang="en-US" dirty="0"/>
              <a:t>Finance and Operations Committee – Tuition and Fee Rate Proposals (2024-25)</a:t>
            </a:r>
          </a:p>
        </p:txBody>
      </p:sp>
      <p:sp>
        <p:nvSpPr>
          <p:cNvPr id="15" name="Slide Number Placeholder 14">
            <a:extLst>
              <a:ext uri="{FF2B5EF4-FFF2-40B4-BE49-F238E27FC236}">
                <a16:creationId xmlns:a16="http://schemas.microsoft.com/office/drawing/2014/main" id="{7F8139D5-6D31-6647-9364-AE2C766F46EC}"/>
              </a:ext>
            </a:extLst>
          </p:cNvPr>
          <p:cNvSpPr>
            <a:spLocks noGrp="1"/>
          </p:cNvSpPr>
          <p:nvPr>
            <p:ph type="sldNum" sz="quarter" idx="12"/>
          </p:nvPr>
        </p:nvSpPr>
        <p:spPr>
          <a:xfrm>
            <a:off x="163598" y="4507333"/>
            <a:ext cx="1408578" cy="273844"/>
          </a:xfrm>
        </p:spPr>
        <p:txBody>
          <a:bodyPr/>
          <a:lstStyle/>
          <a:p>
            <a:fld id="{9860EDB8-5305-433F-BE41-D7A86D811DB3}" type="slidenum">
              <a:rPr lang="en-US" smtClean="0"/>
              <a:pPr/>
              <a:t>‹#›</a:t>
            </a:fld>
            <a:endParaRPr lang="en-US" dirty="0"/>
          </a:p>
        </p:txBody>
      </p:sp>
      <p:sp>
        <p:nvSpPr>
          <p:cNvPr id="5" name="Rectangle 4"/>
          <p:cNvSpPr/>
          <p:nvPr userDrawn="1"/>
        </p:nvSpPr>
        <p:spPr>
          <a:xfrm>
            <a:off x="201290" y="207151"/>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p:cNvSpPr/>
          <p:nvPr userDrawn="1"/>
        </p:nvSpPr>
        <p:spPr>
          <a:xfrm>
            <a:off x="201289" y="207151"/>
            <a:ext cx="8761576" cy="36916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p:cNvSpPr>
            <a:spLocks noGrp="1"/>
          </p:cNvSpPr>
          <p:nvPr>
            <p:ph type="title"/>
          </p:nvPr>
        </p:nvSpPr>
        <p:spPr>
          <a:xfrm>
            <a:off x="658258" y="718388"/>
            <a:ext cx="7847636" cy="2094338"/>
          </a:xfrm>
        </p:spPr>
        <p:txBody>
          <a:bodyPr vert="horz" lIns="91440" tIns="45720" rIns="91440" bIns="45720" rtlCol="0" anchor="b">
            <a:normAutofit/>
          </a:bodyPr>
          <a:lstStyle>
            <a:lvl1pPr algn="ctr">
              <a:defRPr lang="en-US" sz="3300" b="0" dirty="0">
                <a:solidFill>
                  <a:schemeClr val="bg1"/>
                </a:solidFill>
                <a:latin typeface="Arial" panose="020B0604020202020204" pitchFamily="34" charset="0"/>
                <a:ea typeface="+mn-ea"/>
                <a:cs typeface="Arial" panose="020B0604020202020204" pitchFamily="34" charset="0"/>
              </a:defRPr>
            </a:lvl1pPr>
          </a:lstStyle>
          <a:p>
            <a:pPr marL="0" lvl="0" indent="0">
              <a:lnSpc>
                <a:spcPct val="90000"/>
              </a:lnSpc>
              <a:spcBef>
                <a:spcPct val="30000"/>
              </a:spcBef>
              <a:buFont typeface="Arial" panose="020B0604020202020204" pitchFamily="34" charset="0"/>
            </a:pPr>
            <a:r>
              <a:rPr lang="en-US" dirty="0"/>
              <a:t>Click to edit Master title style</a:t>
            </a:r>
          </a:p>
        </p:txBody>
      </p:sp>
      <p:sp>
        <p:nvSpPr>
          <p:cNvPr id="8" name="Content Placeholder 3"/>
          <p:cNvSpPr>
            <a:spLocks noGrp="1"/>
          </p:cNvSpPr>
          <p:nvPr>
            <p:ph sz="half" idx="2"/>
          </p:nvPr>
        </p:nvSpPr>
        <p:spPr>
          <a:xfrm>
            <a:off x="1041083" y="3091823"/>
            <a:ext cx="7081986" cy="649238"/>
          </a:xfrm>
        </p:spPr>
        <p:txBody>
          <a:bodyPr vert="horz" lIns="91440" tIns="45720" rIns="91440" bIns="45720" rtlCol="0" anchor="ctr" anchorCtr="1">
            <a:normAutofit/>
          </a:bodyPr>
          <a:lstStyle>
            <a:lvl1pPr algn="ctr">
              <a:lnSpc>
                <a:spcPts val="1350"/>
              </a:lnSpc>
              <a:spcBef>
                <a:spcPts val="750"/>
              </a:spcBef>
              <a:spcAft>
                <a:spcPts val="750"/>
              </a:spcAft>
              <a:defRPr lang="en-US" sz="1800" baseline="0" smtClean="0">
                <a:solidFill>
                  <a:schemeClr val="tx1">
                    <a:lumMod val="65000"/>
                    <a:lumOff val="35000"/>
                  </a:schemeClr>
                </a:solidFill>
                <a:latin typeface="+mn-lt"/>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Click to edit Master text styles</a:t>
            </a:r>
          </a:p>
        </p:txBody>
      </p:sp>
      <p:sp>
        <p:nvSpPr>
          <p:cNvPr id="9" name="Rectangle 8">
            <a:extLst>
              <a:ext uri="{FF2B5EF4-FFF2-40B4-BE49-F238E27FC236}">
                <a16:creationId xmlns:a16="http://schemas.microsoft.com/office/drawing/2014/main" id="{6B648DBE-ABC9-6643-8C80-330FE4D44174}"/>
              </a:ext>
            </a:extLst>
          </p:cNvPr>
          <p:cNvSpPr/>
          <p:nvPr userDrawn="1"/>
        </p:nvSpPr>
        <p:spPr>
          <a:xfrm>
            <a:off x="3844190" y="2927409"/>
            <a:ext cx="1475772" cy="422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10" name="Triangle 3">
            <a:extLst>
              <a:ext uri="{FF2B5EF4-FFF2-40B4-BE49-F238E27FC236}">
                <a16:creationId xmlns:a16="http://schemas.microsoft.com/office/drawing/2014/main" id="{C34C3A18-0398-FB44-8808-72549A8B2645}"/>
              </a:ext>
            </a:extLst>
          </p:cNvPr>
          <p:cNvSpPr/>
          <p:nvPr userDrawn="1"/>
        </p:nvSpPr>
        <p:spPr>
          <a:xfrm rot="10800000">
            <a:off x="386110" y="3870982"/>
            <a:ext cx="1100495" cy="5612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Tree>
    <p:extLst>
      <p:ext uri="{BB962C8B-B14F-4D97-AF65-F5344CB8AC3E}">
        <p14:creationId xmlns:p14="http://schemas.microsoft.com/office/powerpoint/2010/main" val="147233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783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11090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11090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June 21, 2019</a:t>
            </a:r>
          </a:p>
        </p:txBody>
      </p:sp>
      <p:sp>
        <p:nvSpPr>
          <p:cNvPr id="6" name="Footer Placeholder 5"/>
          <p:cNvSpPr>
            <a:spLocks noGrp="1"/>
          </p:cNvSpPr>
          <p:nvPr>
            <p:ph type="ftr" sz="quarter" idx="11"/>
          </p:nvPr>
        </p:nvSpPr>
        <p:spPr/>
        <p:txBody>
          <a:bodyPr/>
          <a:lstStyle>
            <a:lvl1pPr algn="l">
              <a:defRPr/>
            </a:lvl1pPr>
          </a:lstStyle>
          <a:p>
            <a:r>
              <a:rPr lang="en-US" dirty="0"/>
              <a:t>Finance and Operations Committee – Tuition and Fee Rate Proposals (2024-25)</a:t>
            </a:r>
          </a:p>
        </p:txBody>
      </p:sp>
    </p:spTree>
    <p:extLst>
      <p:ext uri="{BB962C8B-B14F-4D97-AF65-F5344CB8AC3E}">
        <p14:creationId xmlns:p14="http://schemas.microsoft.com/office/powerpoint/2010/main" val="2050562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21"/>
          <p:cNvSpPr/>
          <p:nvPr/>
        </p:nvSpPr>
        <p:spPr>
          <a:xfrm>
            <a:off x="191213" y="197088"/>
            <a:ext cx="8761576" cy="47493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dirty="0">
              <a:solidFill>
                <a:schemeClr val="lt1"/>
              </a:solidFill>
              <a:highlight>
                <a:srgbClr val="734F29"/>
              </a:highlight>
              <a:latin typeface="Arial"/>
              <a:ea typeface="Arial"/>
              <a:cs typeface="Arial"/>
              <a:sym typeface="Arial"/>
            </a:endParaRPr>
          </a:p>
        </p:txBody>
      </p:sp>
    </p:spTree>
    <p:extLst>
      <p:ext uri="{BB962C8B-B14F-4D97-AF65-F5344CB8AC3E}">
        <p14:creationId xmlns:p14="http://schemas.microsoft.com/office/powerpoint/2010/main" val="66190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 1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9F0D29-4B6B-5B4D-8042-91B8449F00CE}"/>
              </a:ext>
            </a:extLst>
          </p:cNvPr>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5812A0C3-EA18-4248-9354-3C9BEB4436A5}"/>
              </a:ext>
            </a:extLst>
          </p:cNvPr>
          <p:cNvSpPr/>
          <p:nvPr userDrawn="1"/>
        </p:nvSpPr>
        <p:spPr>
          <a:xfrm>
            <a:off x="190501" y="463164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solidFill>
                <a:srgbClr val="D9D9D9"/>
              </a:solidFill>
            </a:endParaRPr>
          </a:p>
        </p:txBody>
      </p:sp>
      <p:sp>
        <p:nvSpPr>
          <p:cNvPr id="7" name="Rectangle 6"/>
          <p:cNvSpPr/>
          <p:nvPr/>
        </p:nvSpPr>
        <p:spPr>
          <a:xfrm>
            <a:off x="190500" y="203244"/>
            <a:ext cx="8762287" cy="10647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453326" y="0"/>
            <a:ext cx="8062025" cy="1268018"/>
          </a:xfrm>
        </p:spPr>
        <p:txBody>
          <a:bodyPr anchor="b">
            <a:normAutofit/>
          </a:bodyPr>
          <a:lstStyle>
            <a:lvl1pPr>
              <a:defRPr sz="27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28651" y="1476555"/>
            <a:ext cx="7886699" cy="3017624"/>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baseline="0">
                <a:solidFill>
                  <a:srgbClr val="D9D9D9"/>
                </a:solidFill>
              </a:defRPr>
            </a:lvl1pPr>
          </a:lstStyle>
          <a:p>
            <a:r>
              <a:rPr lang="en-US" dirty="0"/>
              <a:t>June 21, 2019</a:t>
            </a:r>
          </a:p>
        </p:txBody>
      </p:sp>
      <p:sp>
        <p:nvSpPr>
          <p:cNvPr id="5" name="Footer Placeholder 4"/>
          <p:cNvSpPr>
            <a:spLocks noGrp="1"/>
          </p:cNvSpPr>
          <p:nvPr>
            <p:ph type="ftr" sz="quarter" idx="11"/>
          </p:nvPr>
        </p:nvSpPr>
        <p:spPr/>
        <p:txBody>
          <a:bodyPr/>
          <a:lstStyle>
            <a:lvl1pPr>
              <a:defRPr baseline="0">
                <a:solidFill>
                  <a:srgbClr val="D9D9D9"/>
                </a:solidFill>
              </a:defRPr>
            </a:lvl1pPr>
          </a:lstStyle>
          <a:p>
            <a:r>
              <a:rPr lang="en-US" dirty="0"/>
              <a:t>Finance and Operations Committee – Tuition and Fee Rate Proposals (2024-25)</a:t>
            </a:r>
          </a:p>
        </p:txBody>
      </p:sp>
      <p:sp>
        <p:nvSpPr>
          <p:cNvPr id="6" name="Slide Number Placeholder 5"/>
          <p:cNvSpPr>
            <a:spLocks noGrp="1"/>
          </p:cNvSpPr>
          <p:nvPr>
            <p:ph type="sldNum" sz="quarter" idx="12"/>
          </p:nvPr>
        </p:nvSpPr>
        <p:spPr/>
        <p:txBody>
          <a:bodyPr/>
          <a:lstStyle>
            <a:lvl1pPr>
              <a:defRPr baseline="0">
                <a:solidFill>
                  <a:srgbClr val="D9D9D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71666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D4A775E-5ED7-9648-9182-714815B8EFE6}"/>
              </a:ext>
            </a:extLst>
          </p:cNvPr>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01C7982E-F20C-CB45-AE56-1595B19BD0A4}"/>
              </a:ext>
            </a:extLst>
          </p:cNvPr>
          <p:cNvSpPr/>
          <p:nvPr userDrawn="1"/>
        </p:nvSpPr>
        <p:spPr>
          <a:xfrm>
            <a:off x="190501" y="463164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7" name="Rectangle 6"/>
          <p:cNvSpPr/>
          <p:nvPr/>
        </p:nvSpPr>
        <p:spPr>
          <a:xfrm>
            <a:off x="190500" y="203244"/>
            <a:ext cx="8762286" cy="10647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453326" y="-1"/>
            <a:ext cx="8062025" cy="1268018"/>
          </a:xfrm>
        </p:spPr>
        <p:txBody>
          <a:bodyPr anchor="b">
            <a:normAutofit/>
          </a:bodyPr>
          <a:lstStyle>
            <a:lvl1pPr>
              <a:defRPr sz="27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28651" y="1490338"/>
            <a:ext cx="3458717" cy="3263504"/>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3DBB377-83E1-B74C-9E87-19DC96B67322}"/>
              </a:ext>
            </a:extLst>
          </p:cNvPr>
          <p:cNvSpPr>
            <a:spLocks noGrp="1"/>
          </p:cNvSpPr>
          <p:nvPr>
            <p:ph idx="13"/>
          </p:nvPr>
        </p:nvSpPr>
        <p:spPr>
          <a:xfrm>
            <a:off x="5056633" y="1490338"/>
            <a:ext cx="3458717" cy="3263504"/>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8">
            <a:extLst>
              <a:ext uri="{FF2B5EF4-FFF2-40B4-BE49-F238E27FC236}">
                <a16:creationId xmlns:a16="http://schemas.microsoft.com/office/drawing/2014/main" id="{000148A9-EF54-2D48-A356-120A6B7B289C}"/>
              </a:ext>
            </a:extLst>
          </p:cNvPr>
          <p:cNvSpPr>
            <a:spLocks noGrp="1"/>
          </p:cNvSpPr>
          <p:nvPr>
            <p:ph type="dt" sz="half" idx="14"/>
          </p:nvPr>
        </p:nvSpPr>
        <p:spPr/>
        <p:txBody>
          <a:bodyPr/>
          <a:lstStyle>
            <a:lvl1pPr>
              <a:defRPr>
                <a:solidFill>
                  <a:srgbClr val="D9D9D9"/>
                </a:solidFill>
              </a:defRPr>
            </a:lvl1pPr>
          </a:lstStyle>
          <a:p>
            <a:r>
              <a:rPr lang="en-US" dirty="0"/>
              <a:t>June 21, 2019</a:t>
            </a:r>
          </a:p>
        </p:txBody>
      </p:sp>
      <p:sp>
        <p:nvSpPr>
          <p:cNvPr id="10" name="Footer Placeholder 9">
            <a:extLst>
              <a:ext uri="{FF2B5EF4-FFF2-40B4-BE49-F238E27FC236}">
                <a16:creationId xmlns:a16="http://schemas.microsoft.com/office/drawing/2014/main" id="{0CA96AC9-1857-A844-8041-13E545CB680F}"/>
              </a:ext>
            </a:extLst>
          </p:cNvPr>
          <p:cNvSpPr>
            <a:spLocks noGrp="1"/>
          </p:cNvSpPr>
          <p:nvPr>
            <p:ph type="ftr" sz="quarter" idx="15"/>
          </p:nvPr>
        </p:nvSpPr>
        <p:spPr/>
        <p:txBody>
          <a:bodyPr/>
          <a:lstStyle>
            <a:lvl1pPr>
              <a:defRPr>
                <a:solidFill>
                  <a:srgbClr val="D9D9D9"/>
                </a:solidFill>
              </a:defRPr>
            </a:lvl1pPr>
          </a:lstStyle>
          <a:p>
            <a:r>
              <a:rPr lang="en-US" dirty="0"/>
              <a:t>Finance and Operations Committee – Tuition and Fee Rate Proposals (2024-25)</a:t>
            </a:r>
          </a:p>
        </p:txBody>
      </p:sp>
      <p:sp>
        <p:nvSpPr>
          <p:cNvPr id="11" name="Slide Number Placeholder 10">
            <a:extLst>
              <a:ext uri="{FF2B5EF4-FFF2-40B4-BE49-F238E27FC236}">
                <a16:creationId xmlns:a16="http://schemas.microsoft.com/office/drawing/2014/main" id="{A54E2C68-61F5-0B4F-9DD4-85E94ECBE157}"/>
              </a:ext>
            </a:extLst>
          </p:cNvPr>
          <p:cNvSpPr>
            <a:spLocks noGrp="1"/>
          </p:cNvSpPr>
          <p:nvPr>
            <p:ph type="sldNum" sz="quarter" idx="16"/>
          </p:nvPr>
        </p:nvSpPr>
        <p:spPr/>
        <p:txBody>
          <a:bodyPr/>
          <a:lstStyle>
            <a:lvl1pPr>
              <a:defRPr>
                <a:solidFill>
                  <a:srgbClr val="D9D9D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 right photo">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D4A775E-5ED7-9648-9182-714815B8EFE6}"/>
              </a:ext>
            </a:extLst>
          </p:cNvPr>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01C7982E-F20C-CB45-AE56-1595B19BD0A4}"/>
              </a:ext>
            </a:extLst>
          </p:cNvPr>
          <p:cNvSpPr/>
          <p:nvPr userDrawn="1"/>
        </p:nvSpPr>
        <p:spPr>
          <a:xfrm>
            <a:off x="190501" y="463164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7" name="Rectangle 6"/>
          <p:cNvSpPr/>
          <p:nvPr/>
        </p:nvSpPr>
        <p:spPr>
          <a:xfrm>
            <a:off x="190500" y="203244"/>
            <a:ext cx="8762286" cy="10647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453326" y="-1"/>
            <a:ext cx="4602449" cy="1268018"/>
          </a:xfrm>
        </p:spPr>
        <p:txBody>
          <a:bodyPr anchor="b">
            <a:normAutofit/>
          </a:bodyPr>
          <a:lstStyle>
            <a:lvl1pPr>
              <a:defRPr sz="27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28651" y="1490338"/>
            <a:ext cx="3971924" cy="3263504"/>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3DBB377-83E1-B74C-9E87-19DC96B67322}"/>
              </a:ext>
            </a:extLst>
          </p:cNvPr>
          <p:cNvSpPr>
            <a:spLocks noGrp="1"/>
          </p:cNvSpPr>
          <p:nvPr>
            <p:ph idx="13"/>
          </p:nvPr>
        </p:nvSpPr>
        <p:spPr>
          <a:xfrm>
            <a:off x="5128116" y="204211"/>
            <a:ext cx="3817953" cy="4420780"/>
          </a:xfrm>
          <a:solidFill>
            <a:schemeClr val="bg1"/>
          </a:solidFill>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endParaRPr lang="en-US" dirty="0"/>
          </a:p>
        </p:txBody>
      </p:sp>
      <p:sp>
        <p:nvSpPr>
          <p:cNvPr id="9" name="Date Placeholder 8">
            <a:extLst>
              <a:ext uri="{FF2B5EF4-FFF2-40B4-BE49-F238E27FC236}">
                <a16:creationId xmlns:a16="http://schemas.microsoft.com/office/drawing/2014/main" id="{000148A9-EF54-2D48-A356-120A6B7B289C}"/>
              </a:ext>
            </a:extLst>
          </p:cNvPr>
          <p:cNvSpPr>
            <a:spLocks noGrp="1"/>
          </p:cNvSpPr>
          <p:nvPr>
            <p:ph type="dt" sz="half" idx="14"/>
          </p:nvPr>
        </p:nvSpPr>
        <p:spPr/>
        <p:txBody>
          <a:bodyPr/>
          <a:lstStyle>
            <a:lvl1pPr>
              <a:defRPr>
                <a:solidFill>
                  <a:srgbClr val="D9D9D9"/>
                </a:solidFill>
              </a:defRPr>
            </a:lvl1pPr>
          </a:lstStyle>
          <a:p>
            <a:r>
              <a:rPr lang="en-US" dirty="0"/>
              <a:t>June 21, 2019</a:t>
            </a:r>
          </a:p>
        </p:txBody>
      </p:sp>
      <p:sp>
        <p:nvSpPr>
          <p:cNvPr id="10" name="Footer Placeholder 9">
            <a:extLst>
              <a:ext uri="{FF2B5EF4-FFF2-40B4-BE49-F238E27FC236}">
                <a16:creationId xmlns:a16="http://schemas.microsoft.com/office/drawing/2014/main" id="{0CA96AC9-1857-A844-8041-13E545CB680F}"/>
              </a:ext>
            </a:extLst>
          </p:cNvPr>
          <p:cNvSpPr>
            <a:spLocks noGrp="1"/>
          </p:cNvSpPr>
          <p:nvPr>
            <p:ph type="ftr" sz="quarter" idx="15"/>
          </p:nvPr>
        </p:nvSpPr>
        <p:spPr/>
        <p:txBody>
          <a:bodyPr/>
          <a:lstStyle>
            <a:lvl1pPr>
              <a:defRPr>
                <a:solidFill>
                  <a:srgbClr val="D9D9D9"/>
                </a:solidFill>
              </a:defRPr>
            </a:lvl1pPr>
          </a:lstStyle>
          <a:p>
            <a:r>
              <a:rPr lang="en-US" dirty="0"/>
              <a:t>Finance and Operations Committee – Tuition and Fee Rate Proposals (2024-25)</a:t>
            </a:r>
          </a:p>
        </p:txBody>
      </p:sp>
      <p:sp>
        <p:nvSpPr>
          <p:cNvPr id="11" name="Slide Number Placeholder 10">
            <a:extLst>
              <a:ext uri="{FF2B5EF4-FFF2-40B4-BE49-F238E27FC236}">
                <a16:creationId xmlns:a16="http://schemas.microsoft.com/office/drawing/2014/main" id="{A54E2C68-61F5-0B4F-9DD4-85E94ECBE157}"/>
              </a:ext>
            </a:extLst>
          </p:cNvPr>
          <p:cNvSpPr>
            <a:spLocks noGrp="1"/>
          </p:cNvSpPr>
          <p:nvPr>
            <p:ph type="sldNum" sz="quarter" idx="16"/>
          </p:nvPr>
        </p:nvSpPr>
        <p:spPr/>
        <p:txBody>
          <a:bodyPr/>
          <a:lstStyle>
            <a:lvl1pPr>
              <a:defRPr>
                <a:solidFill>
                  <a:srgbClr val="D9D9D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99303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3 colum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04A479D-5957-5241-BA9B-E1E7CB8A2B5C}"/>
              </a:ext>
            </a:extLst>
          </p:cNvPr>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B7A21717-24EF-E44B-A55B-21D604E646CC}"/>
              </a:ext>
            </a:extLst>
          </p:cNvPr>
          <p:cNvSpPr/>
          <p:nvPr userDrawn="1"/>
        </p:nvSpPr>
        <p:spPr>
          <a:xfrm>
            <a:off x="190501" y="463164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7" name="Rectangle 6"/>
          <p:cNvSpPr/>
          <p:nvPr/>
        </p:nvSpPr>
        <p:spPr>
          <a:xfrm>
            <a:off x="190500" y="203244"/>
            <a:ext cx="8762286" cy="10762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453326" y="-1"/>
            <a:ext cx="8062025" cy="1286043"/>
          </a:xfrm>
        </p:spPr>
        <p:txBody>
          <a:bodyPr anchor="b">
            <a:normAutofit/>
          </a:bodyPr>
          <a:lstStyle>
            <a:lvl1pPr>
              <a:defRPr sz="27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45647" y="1477150"/>
            <a:ext cx="2400300" cy="3154493"/>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3DBB377-83E1-B74C-9E87-19DC96B67322}"/>
              </a:ext>
            </a:extLst>
          </p:cNvPr>
          <p:cNvSpPr>
            <a:spLocks noGrp="1"/>
          </p:cNvSpPr>
          <p:nvPr>
            <p:ph idx="13"/>
          </p:nvPr>
        </p:nvSpPr>
        <p:spPr>
          <a:xfrm>
            <a:off x="6301358" y="1477150"/>
            <a:ext cx="2400300" cy="3154493"/>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8">
            <a:extLst>
              <a:ext uri="{FF2B5EF4-FFF2-40B4-BE49-F238E27FC236}">
                <a16:creationId xmlns:a16="http://schemas.microsoft.com/office/drawing/2014/main" id="{000148A9-EF54-2D48-A356-120A6B7B289C}"/>
              </a:ext>
            </a:extLst>
          </p:cNvPr>
          <p:cNvSpPr>
            <a:spLocks noGrp="1"/>
          </p:cNvSpPr>
          <p:nvPr>
            <p:ph type="dt" sz="half" idx="14"/>
          </p:nvPr>
        </p:nvSpPr>
        <p:spPr/>
        <p:txBody>
          <a:bodyPr/>
          <a:lstStyle>
            <a:lvl1pPr>
              <a:defRPr>
                <a:solidFill>
                  <a:srgbClr val="D9D9D9"/>
                </a:solidFill>
              </a:defRPr>
            </a:lvl1pPr>
          </a:lstStyle>
          <a:p>
            <a:r>
              <a:rPr lang="en-US" dirty="0"/>
              <a:t>June 21, 2019</a:t>
            </a:r>
          </a:p>
        </p:txBody>
      </p:sp>
      <p:sp>
        <p:nvSpPr>
          <p:cNvPr id="10" name="Footer Placeholder 9">
            <a:extLst>
              <a:ext uri="{FF2B5EF4-FFF2-40B4-BE49-F238E27FC236}">
                <a16:creationId xmlns:a16="http://schemas.microsoft.com/office/drawing/2014/main" id="{0CA96AC9-1857-A844-8041-13E545CB680F}"/>
              </a:ext>
            </a:extLst>
          </p:cNvPr>
          <p:cNvSpPr>
            <a:spLocks noGrp="1"/>
          </p:cNvSpPr>
          <p:nvPr>
            <p:ph type="ftr" sz="quarter" idx="15"/>
          </p:nvPr>
        </p:nvSpPr>
        <p:spPr/>
        <p:txBody>
          <a:bodyPr/>
          <a:lstStyle>
            <a:lvl1pPr>
              <a:defRPr>
                <a:solidFill>
                  <a:srgbClr val="D9D9D9"/>
                </a:solidFill>
              </a:defRPr>
            </a:lvl1pPr>
          </a:lstStyle>
          <a:p>
            <a:r>
              <a:rPr lang="en-US" dirty="0"/>
              <a:t>Finance and Operations Committee – Tuition and Fee Rate Proposals (2024-25)</a:t>
            </a:r>
          </a:p>
        </p:txBody>
      </p:sp>
      <p:sp>
        <p:nvSpPr>
          <p:cNvPr id="11" name="Slide Number Placeholder 10">
            <a:extLst>
              <a:ext uri="{FF2B5EF4-FFF2-40B4-BE49-F238E27FC236}">
                <a16:creationId xmlns:a16="http://schemas.microsoft.com/office/drawing/2014/main" id="{A54E2C68-61F5-0B4F-9DD4-85E94ECBE157}"/>
              </a:ext>
            </a:extLst>
          </p:cNvPr>
          <p:cNvSpPr>
            <a:spLocks noGrp="1"/>
          </p:cNvSpPr>
          <p:nvPr>
            <p:ph type="sldNum" sz="quarter" idx="16"/>
          </p:nvPr>
        </p:nvSpPr>
        <p:spPr/>
        <p:txBody>
          <a:bodyPr/>
          <a:lstStyle>
            <a:lvl1pPr>
              <a:defRPr>
                <a:solidFill>
                  <a:srgbClr val="D9D9D9"/>
                </a:solidFill>
              </a:defRPr>
            </a:lvl1pPr>
          </a:lstStyle>
          <a:p>
            <a:fld id="{9860EDB8-5305-433F-BE41-D7A86D811DB3}" type="slidenum">
              <a:rPr lang="en-US" smtClean="0"/>
              <a:pPr/>
              <a:t>‹#›</a:t>
            </a:fld>
            <a:endParaRPr lang="en-US" dirty="0"/>
          </a:p>
        </p:txBody>
      </p:sp>
      <p:sp>
        <p:nvSpPr>
          <p:cNvPr id="12" name="Content Placeholder 2">
            <a:extLst>
              <a:ext uri="{FF2B5EF4-FFF2-40B4-BE49-F238E27FC236}">
                <a16:creationId xmlns:a16="http://schemas.microsoft.com/office/drawing/2014/main" id="{9DEBA7CB-EC37-5A4D-B645-B9C9F2A37613}"/>
              </a:ext>
            </a:extLst>
          </p:cNvPr>
          <p:cNvSpPr>
            <a:spLocks noGrp="1"/>
          </p:cNvSpPr>
          <p:nvPr>
            <p:ph idx="17"/>
          </p:nvPr>
        </p:nvSpPr>
        <p:spPr>
          <a:xfrm>
            <a:off x="3393916" y="1477150"/>
            <a:ext cx="2400300" cy="3154493"/>
          </a:xfrm>
        </p:spPr>
        <p:txBody>
          <a:bodyPr lIns="0" tIns="0" rIns="0" bIns="0">
            <a:normAutofit/>
          </a:bodyPr>
          <a:lstStyle>
            <a:lvl1pPr marL="0" indent="0">
              <a:lnSpc>
                <a:spcPct val="130000"/>
              </a:lnSpc>
              <a:spcBef>
                <a:spcPts val="375"/>
              </a:spcBef>
              <a:spcAft>
                <a:spcPts val="750"/>
              </a:spcAft>
              <a:buNone/>
              <a:defRPr sz="2100" baseline="0">
                <a:solidFill>
                  <a:schemeClr val="tx1">
                    <a:lumMod val="65000"/>
                    <a:lumOff val="35000"/>
                  </a:schemeClr>
                </a:solidFill>
              </a:defRPr>
            </a:lvl1pPr>
            <a:lvl2pPr>
              <a:lnSpc>
                <a:spcPct val="130000"/>
              </a:lnSpc>
              <a:spcBef>
                <a:spcPts val="375"/>
              </a:spcBef>
              <a:spcAft>
                <a:spcPts val="750"/>
              </a:spcAft>
              <a:defRPr sz="1800" baseline="0">
                <a:solidFill>
                  <a:schemeClr val="tx1">
                    <a:lumMod val="65000"/>
                    <a:lumOff val="35000"/>
                  </a:schemeClr>
                </a:solidFill>
              </a:defRPr>
            </a:lvl2pPr>
            <a:lvl3pPr>
              <a:lnSpc>
                <a:spcPct val="130000"/>
              </a:lnSpc>
              <a:spcAft>
                <a:spcPts val="750"/>
              </a:spcAft>
              <a:defRPr sz="1500" baseline="0">
                <a:solidFill>
                  <a:schemeClr val="tx1">
                    <a:lumMod val="65000"/>
                    <a:lumOff val="35000"/>
                  </a:schemeClr>
                </a:solidFill>
              </a:defRPr>
            </a:lvl3pPr>
            <a:lvl4pPr>
              <a:lnSpc>
                <a:spcPct val="130000"/>
              </a:lnSpc>
              <a:spcAft>
                <a:spcPts val="750"/>
              </a:spcAft>
              <a:defRPr sz="1350" baseline="0">
                <a:solidFill>
                  <a:schemeClr val="tx1">
                    <a:lumMod val="65000"/>
                    <a:lumOff val="35000"/>
                  </a:schemeClr>
                </a:solidFill>
              </a:defRPr>
            </a:lvl4pPr>
            <a:lvl5pPr>
              <a:lnSpc>
                <a:spcPct val="130000"/>
              </a:lnSpc>
              <a:spcAft>
                <a:spcPts val="750"/>
              </a:spcAft>
              <a:defRPr sz="1350"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569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tation">
    <p:spTree>
      <p:nvGrpSpPr>
        <p:cNvPr id="1" name=""/>
        <p:cNvGrpSpPr/>
        <p:nvPr/>
      </p:nvGrpSpPr>
      <p:grpSpPr>
        <a:xfrm>
          <a:off x="0" y="0"/>
          <a:ext cx="0" cy="0"/>
          <a:chOff x="0" y="0"/>
          <a:chExt cx="0" cy="0"/>
        </a:xfrm>
      </p:grpSpPr>
      <p:sp>
        <p:nvSpPr>
          <p:cNvPr id="9" name="Rectangle 8"/>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EB874E51-0F3B-3F4C-8464-649A8CC80F81}"/>
              </a:ext>
            </a:extLst>
          </p:cNvPr>
          <p:cNvSpPr/>
          <p:nvPr userDrawn="1"/>
        </p:nvSpPr>
        <p:spPr>
          <a:xfrm>
            <a:off x="190501" y="4631645"/>
            <a:ext cx="8762286" cy="3086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2" name="Title 1"/>
          <p:cNvSpPr>
            <a:spLocks noGrp="1"/>
          </p:cNvSpPr>
          <p:nvPr>
            <p:ph type="title"/>
          </p:nvPr>
        </p:nvSpPr>
        <p:spPr>
          <a:xfrm>
            <a:off x="628649" y="1060078"/>
            <a:ext cx="7886700" cy="2531378"/>
          </a:xfrm>
        </p:spPr>
        <p:txBody>
          <a:bodyPr vert="horz" lIns="91440" tIns="45720" rIns="91440" bIns="45720" rtlCol="0" anchor="ctr" anchorCtr="1">
            <a:normAutofit/>
          </a:bodyPr>
          <a:lstStyle>
            <a:lvl1pPr>
              <a:defRPr lang="en-US" sz="3300" b="0" i="1" spc="127" baseline="0" dirty="0">
                <a:solidFill>
                  <a:schemeClr val="tx1"/>
                </a:solidFill>
                <a:latin typeface="Arial Narrow" panose="020B0604020202020204" pitchFamily="34" charset="0"/>
                <a:ea typeface="+mn-ea"/>
                <a:cs typeface="Arial Narrow" panose="020B0604020202020204" pitchFamily="34" charset="0"/>
              </a:defRPr>
            </a:lvl1pPr>
          </a:lstStyle>
          <a:p>
            <a:pPr marL="0" lvl="0" indent="0">
              <a:lnSpc>
                <a:spcPct val="90000"/>
              </a:lnSpc>
              <a:spcBef>
                <a:spcPct val="30000"/>
              </a:spcBef>
              <a:buFont typeface="Arial" panose="020B0604020202020204" pitchFamily="34" charset="0"/>
            </a:pPr>
            <a:r>
              <a:rPr lang="en-US" dirty="0"/>
              <a:t>Click to edit Master title style</a:t>
            </a:r>
          </a:p>
        </p:txBody>
      </p:sp>
      <p:sp>
        <p:nvSpPr>
          <p:cNvPr id="12" name="Date Placeholder 11">
            <a:extLst>
              <a:ext uri="{FF2B5EF4-FFF2-40B4-BE49-F238E27FC236}">
                <a16:creationId xmlns:a16="http://schemas.microsoft.com/office/drawing/2014/main" id="{B3A3295D-B8A7-A444-9AD1-FB480AA2E883}"/>
              </a:ext>
            </a:extLst>
          </p:cNvPr>
          <p:cNvSpPr>
            <a:spLocks noGrp="1"/>
          </p:cNvSpPr>
          <p:nvPr>
            <p:ph type="dt" sz="half" idx="10"/>
          </p:nvPr>
        </p:nvSpPr>
        <p:spPr/>
        <p:txBody>
          <a:bodyPr/>
          <a:lstStyle>
            <a:lvl1pPr>
              <a:defRPr>
                <a:solidFill>
                  <a:srgbClr val="D9D9D9"/>
                </a:solidFill>
              </a:defRPr>
            </a:lvl1pPr>
          </a:lstStyle>
          <a:p>
            <a:r>
              <a:rPr lang="en-US" dirty="0"/>
              <a:t>June 21, 2019</a:t>
            </a:r>
          </a:p>
        </p:txBody>
      </p:sp>
      <p:sp>
        <p:nvSpPr>
          <p:cNvPr id="14" name="Footer Placeholder 13">
            <a:extLst>
              <a:ext uri="{FF2B5EF4-FFF2-40B4-BE49-F238E27FC236}">
                <a16:creationId xmlns:a16="http://schemas.microsoft.com/office/drawing/2014/main" id="{29C0BDC5-731A-3F49-8322-ECEFD7A46133}"/>
              </a:ext>
            </a:extLst>
          </p:cNvPr>
          <p:cNvSpPr>
            <a:spLocks noGrp="1"/>
          </p:cNvSpPr>
          <p:nvPr>
            <p:ph type="ftr" sz="quarter" idx="11"/>
          </p:nvPr>
        </p:nvSpPr>
        <p:spPr/>
        <p:txBody>
          <a:bodyPr/>
          <a:lstStyle>
            <a:lvl1pPr>
              <a:defRPr>
                <a:solidFill>
                  <a:srgbClr val="D9D9D9"/>
                </a:solidFill>
              </a:defRPr>
            </a:lvl1pPr>
          </a:lstStyle>
          <a:p>
            <a:r>
              <a:rPr lang="en-US" dirty="0"/>
              <a:t>Finance and Operations Committee – Tuition and Fee Rate Proposals (2024-25)</a:t>
            </a:r>
          </a:p>
        </p:txBody>
      </p:sp>
      <p:sp>
        <p:nvSpPr>
          <p:cNvPr id="15" name="Slide Number Placeholder 14">
            <a:extLst>
              <a:ext uri="{FF2B5EF4-FFF2-40B4-BE49-F238E27FC236}">
                <a16:creationId xmlns:a16="http://schemas.microsoft.com/office/drawing/2014/main" id="{7F8139D5-6D31-6647-9364-AE2C766F46EC}"/>
              </a:ext>
            </a:extLst>
          </p:cNvPr>
          <p:cNvSpPr>
            <a:spLocks noGrp="1"/>
          </p:cNvSpPr>
          <p:nvPr>
            <p:ph type="sldNum" sz="quarter" idx="12"/>
          </p:nvPr>
        </p:nvSpPr>
        <p:spPr/>
        <p:txBody>
          <a:bodyPr/>
          <a:lstStyle>
            <a:lvl1pPr>
              <a:defRPr>
                <a:solidFill>
                  <a:srgbClr val="D9D9D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72693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 grey and bar">
    <p:spTree>
      <p:nvGrpSpPr>
        <p:cNvPr id="1" name=""/>
        <p:cNvGrpSpPr/>
        <p:nvPr/>
      </p:nvGrpSpPr>
      <p:grpSpPr>
        <a:xfrm>
          <a:off x="0" y="0"/>
          <a:ext cx="0" cy="0"/>
          <a:chOff x="0" y="0"/>
          <a:chExt cx="0" cy="0"/>
        </a:xfrm>
      </p:grpSpPr>
      <p:sp>
        <p:nvSpPr>
          <p:cNvPr id="9" name="Rectangle 8"/>
          <p:cNvSpPr/>
          <p:nvPr userDrawn="1"/>
        </p:nvSpPr>
        <p:spPr>
          <a:xfrm>
            <a:off x="191214" y="197088"/>
            <a:ext cx="8762287" cy="4749325"/>
          </a:xfrm>
          <a:prstGeom prst="rect">
            <a:avLst/>
          </a:prstGeom>
          <a:solidFill>
            <a:srgbClr val="D0C6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EB874E51-0F3B-3F4C-8464-649A8CC80F81}"/>
              </a:ext>
            </a:extLst>
          </p:cNvPr>
          <p:cNvSpPr/>
          <p:nvPr userDrawn="1"/>
        </p:nvSpPr>
        <p:spPr>
          <a:xfrm>
            <a:off x="190500" y="4631645"/>
            <a:ext cx="8764524" cy="3086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12" name="Date Placeholder 11">
            <a:extLst>
              <a:ext uri="{FF2B5EF4-FFF2-40B4-BE49-F238E27FC236}">
                <a16:creationId xmlns:a16="http://schemas.microsoft.com/office/drawing/2014/main" id="{B3A3295D-B8A7-A444-9AD1-FB480AA2E883}"/>
              </a:ext>
            </a:extLst>
          </p:cNvPr>
          <p:cNvSpPr>
            <a:spLocks noGrp="1"/>
          </p:cNvSpPr>
          <p:nvPr>
            <p:ph type="dt" sz="half" idx="10"/>
          </p:nvPr>
        </p:nvSpPr>
        <p:spPr/>
        <p:txBody>
          <a:bodyPr/>
          <a:lstStyle>
            <a:lvl1pPr>
              <a:defRPr>
                <a:solidFill>
                  <a:srgbClr val="D9D9D9"/>
                </a:solidFill>
              </a:defRPr>
            </a:lvl1pPr>
          </a:lstStyle>
          <a:p>
            <a:r>
              <a:rPr lang="en-US" dirty="0"/>
              <a:t>June 21, 2019</a:t>
            </a:r>
          </a:p>
        </p:txBody>
      </p:sp>
      <p:sp>
        <p:nvSpPr>
          <p:cNvPr id="14" name="Footer Placeholder 13">
            <a:extLst>
              <a:ext uri="{FF2B5EF4-FFF2-40B4-BE49-F238E27FC236}">
                <a16:creationId xmlns:a16="http://schemas.microsoft.com/office/drawing/2014/main" id="{29C0BDC5-731A-3F49-8322-ECEFD7A46133}"/>
              </a:ext>
            </a:extLst>
          </p:cNvPr>
          <p:cNvSpPr>
            <a:spLocks noGrp="1"/>
          </p:cNvSpPr>
          <p:nvPr>
            <p:ph type="ftr" sz="quarter" idx="11"/>
          </p:nvPr>
        </p:nvSpPr>
        <p:spPr/>
        <p:txBody>
          <a:bodyPr/>
          <a:lstStyle>
            <a:lvl1pPr>
              <a:defRPr>
                <a:solidFill>
                  <a:srgbClr val="D9D9D9"/>
                </a:solidFill>
              </a:defRPr>
            </a:lvl1pPr>
          </a:lstStyle>
          <a:p>
            <a:r>
              <a:rPr lang="en-US" dirty="0"/>
              <a:t>Finance and Operations Committee – Tuition and Fee Rate Proposals (2024-25)</a:t>
            </a:r>
          </a:p>
        </p:txBody>
      </p:sp>
      <p:sp>
        <p:nvSpPr>
          <p:cNvPr id="15" name="Slide Number Placeholder 14">
            <a:extLst>
              <a:ext uri="{FF2B5EF4-FFF2-40B4-BE49-F238E27FC236}">
                <a16:creationId xmlns:a16="http://schemas.microsoft.com/office/drawing/2014/main" id="{7F8139D5-6D31-6647-9364-AE2C766F46EC}"/>
              </a:ext>
            </a:extLst>
          </p:cNvPr>
          <p:cNvSpPr>
            <a:spLocks noGrp="1"/>
          </p:cNvSpPr>
          <p:nvPr>
            <p:ph type="sldNum" sz="quarter" idx="12"/>
          </p:nvPr>
        </p:nvSpPr>
        <p:spPr/>
        <p:txBody>
          <a:bodyPr/>
          <a:lstStyle>
            <a:lvl1pPr>
              <a:defRPr>
                <a:solidFill>
                  <a:srgbClr val="D9D9D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9097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 grey and ba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874E51-0F3B-3F4C-8464-649A8CC80F81}"/>
              </a:ext>
            </a:extLst>
          </p:cNvPr>
          <p:cNvSpPr/>
          <p:nvPr userDrawn="1"/>
        </p:nvSpPr>
        <p:spPr>
          <a:xfrm>
            <a:off x="190500" y="4631645"/>
            <a:ext cx="8764524" cy="3086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12" name="Date Placeholder 11">
            <a:extLst>
              <a:ext uri="{FF2B5EF4-FFF2-40B4-BE49-F238E27FC236}">
                <a16:creationId xmlns:a16="http://schemas.microsoft.com/office/drawing/2014/main" id="{B3A3295D-B8A7-A444-9AD1-FB480AA2E883}"/>
              </a:ext>
            </a:extLst>
          </p:cNvPr>
          <p:cNvSpPr>
            <a:spLocks noGrp="1"/>
          </p:cNvSpPr>
          <p:nvPr>
            <p:ph type="dt" sz="half" idx="10"/>
          </p:nvPr>
        </p:nvSpPr>
        <p:spPr/>
        <p:txBody>
          <a:bodyPr/>
          <a:lstStyle>
            <a:lvl1pPr>
              <a:defRPr>
                <a:solidFill>
                  <a:srgbClr val="C8CAC9"/>
                </a:solidFill>
              </a:defRPr>
            </a:lvl1pPr>
          </a:lstStyle>
          <a:p>
            <a:r>
              <a:rPr lang="en-US" dirty="0"/>
              <a:t>June 21, 2019</a:t>
            </a:r>
          </a:p>
        </p:txBody>
      </p:sp>
      <p:sp>
        <p:nvSpPr>
          <p:cNvPr id="14" name="Footer Placeholder 13">
            <a:extLst>
              <a:ext uri="{FF2B5EF4-FFF2-40B4-BE49-F238E27FC236}">
                <a16:creationId xmlns:a16="http://schemas.microsoft.com/office/drawing/2014/main" id="{29C0BDC5-731A-3F49-8322-ECEFD7A46133}"/>
              </a:ext>
            </a:extLst>
          </p:cNvPr>
          <p:cNvSpPr>
            <a:spLocks noGrp="1"/>
          </p:cNvSpPr>
          <p:nvPr>
            <p:ph type="ftr" sz="quarter" idx="11"/>
          </p:nvPr>
        </p:nvSpPr>
        <p:spPr/>
        <p:txBody>
          <a:bodyPr/>
          <a:lstStyle>
            <a:lvl1pPr>
              <a:defRPr>
                <a:solidFill>
                  <a:srgbClr val="D9D9D9"/>
                </a:solidFill>
              </a:defRPr>
            </a:lvl1pPr>
          </a:lstStyle>
          <a:p>
            <a:r>
              <a:rPr lang="en-US" dirty="0"/>
              <a:t>Finance and Operations Committee – Tuition and Fee Rate Proposals (2024-25)</a:t>
            </a:r>
          </a:p>
        </p:txBody>
      </p:sp>
      <p:sp>
        <p:nvSpPr>
          <p:cNvPr id="15" name="Slide Number Placeholder 14">
            <a:extLst>
              <a:ext uri="{FF2B5EF4-FFF2-40B4-BE49-F238E27FC236}">
                <a16:creationId xmlns:a16="http://schemas.microsoft.com/office/drawing/2014/main" id="{7F8139D5-6D31-6647-9364-AE2C766F46EC}"/>
              </a:ext>
            </a:extLst>
          </p:cNvPr>
          <p:cNvSpPr>
            <a:spLocks noGrp="1"/>
          </p:cNvSpPr>
          <p:nvPr>
            <p:ph type="sldNum" sz="quarter" idx="12"/>
          </p:nvPr>
        </p:nvSpPr>
        <p:spPr/>
        <p:txBody>
          <a:bodyPr/>
          <a:lstStyle>
            <a:lvl1pPr>
              <a:defRPr>
                <a:solidFill>
                  <a:srgbClr val="C8CAC9"/>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69192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 white and ba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B874E51-0F3B-3F4C-8464-649A8CC80F81}"/>
              </a:ext>
            </a:extLst>
          </p:cNvPr>
          <p:cNvSpPr/>
          <p:nvPr userDrawn="1"/>
        </p:nvSpPr>
        <p:spPr>
          <a:xfrm>
            <a:off x="190501" y="463164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12" name="Date Placeholder 11">
            <a:extLst>
              <a:ext uri="{FF2B5EF4-FFF2-40B4-BE49-F238E27FC236}">
                <a16:creationId xmlns:a16="http://schemas.microsoft.com/office/drawing/2014/main" id="{B3A3295D-B8A7-A444-9AD1-FB480AA2E883}"/>
              </a:ext>
            </a:extLst>
          </p:cNvPr>
          <p:cNvSpPr>
            <a:spLocks noGrp="1"/>
          </p:cNvSpPr>
          <p:nvPr>
            <p:ph type="dt" sz="half" idx="10"/>
          </p:nvPr>
        </p:nvSpPr>
        <p:spPr/>
        <p:txBody>
          <a:bodyPr/>
          <a:lstStyle>
            <a:lvl1pPr>
              <a:defRPr>
                <a:solidFill>
                  <a:srgbClr val="D9D9D9"/>
                </a:solidFill>
              </a:defRPr>
            </a:lvl1pPr>
          </a:lstStyle>
          <a:p>
            <a:r>
              <a:rPr lang="en-US" dirty="0"/>
              <a:t>June 21, 2019</a:t>
            </a:r>
          </a:p>
        </p:txBody>
      </p:sp>
      <p:sp>
        <p:nvSpPr>
          <p:cNvPr id="14" name="Footer Placeholder 13">
            <a:extLst>
              <a:ext uri="{FF2B5EF4-FFF2-40B4-BE49-F238E27FC236}">
                <a16:creationId xmlns:a16="http://schemas.microsoft.com/office/drawing/2014/main" id="{29C0BDC5-731A-3F49-8322-ECEFD7A46133}"/>
              </a:ext>
            </a:extLst>
          </p:cNvPr>
          <p:cNvSpPr>
            <a:spLocks noGrp="1"/>
          </p:cNvSpPr>
          <p:nvPr>
            <p:ph type="ftr" sz="quarter" idx="11"/>
          </p:nvPr>
        </p:nvSpPr>
        <p:spPr/>
        <p:txBody>
          <a:bodyPr/>
          <a:lstStyle>
            <a:lvl1pPr>
              <a:defRPr>
                <a:solidFill>
                  <a:srgbClr val="D9D9D9"/>
                </a:solidFill>
              </a:defRPr>
            </a:lvl1pPr>
          </a:lstStyle>
          <a:p>
            <a:r>
              <a:rPr lang="en-US" dirty="0"/>
              <a:t>Finance and Operations Committee – Tuition and Fee Rate Proposals (2024-25)</a:t>
            </a:r>
          </a:p>
        </p:txBody>
      </p:sp>
      <p:sp>
        <p:nvSpPr>
          <p:cNvPr id="15" name="Slide Number Placeholder 14">
            <a:extLst>
              <a:ext uri="{FF2B5EF4-FFF2-40B4-BE49-F238E27FC236}">
                <a16:creationId xmlns:a16="http://schemas.microsoft.com/office/drawing/2014/main" id="{7F8139D5-6D31-6647-9364-AE2C766F46EC}"/>
              </a:ext>
            </a:extLst>
          </p:cNvPr>
          <p:cNvSpPr>
            <a:spLocks noGrp="1"/>
          </p:cNvSpPr>
          <p:nvPr>
            <p:ph type="sldNum" sz="quarter" idx="12"/>
          </p:nvPr>
        </p:nvSpPr>
        <p:spPr/>
        <p:txBody>
          <a:bodyPr/>
          <a:lstStyle>
            <a:lvl1pPr>
              <a:defRPr>
                <a:solidFill>
                  <a:srgbClr val="D9D9D9"/>
                </a:solidFill>
              </a:defRPr>
            </a:lvl1pPr>
          </a:lstStyle>
          <a:p>
            <a:fld id="{9860EDB8-5305-433F-BE41-D7A86D811DB3}" type="slidenum">
              <a:rPr lang="en-US" smtClean="0"/>
              <a:pPr/>
              <a:t>‹#›</a:t>
            </a:fld>
            <a:endParaRPr lang="en-US" dirty="0"/>
          </a:p>
        </p:txBody>
      </p:sp>
      <p:sp>
        <p:nvSpPr>
          <p:cNvPr id="6" name="Rectangle 5">
            <a:extLst>
              <a:ext uri="{FF2B5EF4-FFF2-40B4-BE49-F238E27FC236}">
                <a16:creationId xmlns:a16="http://schemas.microsoft.com/office/drawing/2014/main" id="{EB874E51-0F3B-3F4C-8464-649A8CC80F81}"/>
              </a:ext>
            </a:extLst>
          </p:cNvPr>
          <p:cNvSpPr/>
          <p:nvPr userDrawn="1"/>
        </p:nvSpPr>
        <p:spPr>
          <a:xfrm>
            <a:off x="184507" y="218395"/>
            <a:ext cx="8762286" cy="3147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Tree>
    <p:extLst>
      <p:ext uri="{BB962C8B-B14F-4D97-AF65-F5344CB8AC3E}">
        <p14:creationId xmlns:p14="http://schemas.microsoft.com/office/powerpoint/2010/main" val="21034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6"/>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1792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389160" y="4649670"/>
            <a:ext cx="1418663" cy="273844"/>
          </a:xfrm>
          <a:prstGeom prst="rect">
            <a:avLst/>
          </a:prstGeom>
        </p:spPr>
        <p:txBody>
          <a:bodyPr vert="horz" lIns="91440" tIns="45720" rIns="91440" bIns="45720" rtlCol="0" anchor="ctr"/>
          <a:lstStyle>
            <a:lvl1pPr algn="r">
              <a:defRPr sz="900" baseline="0">
                <a:solidFill>
                  <a:schemeClr val="tx1">
                    <a:lumMod val="65000"/>
                    <a:lumOff val="35000"/>
                  </a:schemeClr>
                </a:solidFill>
              </a:defRPr>
            </a:lvl1pPr>
          </a:lstStyle>
          <a:p>
            <a:r>
              <a:rPr lang="en-US" dirty="0"/>
              <a:t>June 21, 2019</a:t>
            </a:r>
          </a:p>
        </p:txBody>
      </p:sp>
      <p:sp>
        <p:nvSpPr>
          <p:cNvPr id="5" name="Footer Placeholder 4"/>
          <p:cNvSpPr>
            <a:spLocks noGrp="1"/>
          </p:cNvSpPr>
          <p:nvPr>
            <p:ph type="ftr" sz="quarter" idx="3"/>
          </p:nvPr>
        </p:nvSpPr>
        <p:spPr>
          <a:xfrm>
            <a:off x="2060762" y="4666412"/>
            <a:ext cx="5022476" cy="273844"/>
          </a:xfrm>
          <a:prstGeom prst="rect">
            <a:avLst/>
          </a:prstGeom>
        </p:spPr>
        <p:txBody>
          <a:bodyPr vert="horz" lIns="91440" tIns="45720" rIns="91440" bIns="45720" rtlCol="0" anchor="ctr"/>
          <a:lstStyle>
            <a:lvl1pPr algn="ctr">
              <a:defRPr sz="900" baseline="0">
                <a:solidFill>
                  <a:schemeClr val="tx1">
                    <a:lumMod val="65000"/>
                    <a:lumOff val="35000"/>
                  </a:schemeClr>
                </a:solidFill>
              </a:defRPr>
            </a:lvl1pPr>
          </a:lstStyle>
          <a:p>
            <a:r>
              <a:rPr lang="en-US" dirty="0"/>
              <a:t>Finance and Operations Committee – Tuition and Fee Rate Proposals (2024-25)</a:t>
            </a:r>
          </a:p>
        </p:txBody>
      </p:sp>
      <p:sp>
        <p:nvSpPr>
          <p:cNvPr id="6" name="Slide Number Placeholder 5"/>
          <p:cNvSpPr>
            <a:spLocks noGrp="1"/>
          </p:cNvSpPr>
          <p:nvPr>
            <p:ph type="sldNum" sz="quarter" idx="4"/>
          </p:nvPr>
        </p:nvSpPr>
        <p:spPr>
          <a:xfrm>
            <a:off x="305922" y="4649670"/>
            <a:ext cx="1408578" cy="273844"/>
          </a:xfrm>
          <a:prstGeom prst="rect">
            <a:avLst/>
          </a:prstGeom>
        </p:spPr>
        <p:txBody>
          <a:bodyPr vert="horz" lIns="91440" tIns="45720" rIns="91440" bIns="45720" rtlCol="0" anchor="ctr"/>
          <a:lstStyle>
            <a:lvl1pPr algn="l">
              <a:defRPr sz="900" b="1"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84" r:id="rId1"/>
    <p:sldLayoutId id="2147483675" r:id="rId2"/>
    <p:sldLayoutId id="2147483662" r:id="rId3"/>
    <p:sldLayoutId id="2147483681" r:id="rId4"/>
    <p:sldLayoutId id="2147483678" r:id="rId5"/>
    <p:sldLayoutId id="2147483676" r:id="rId6"/>
    <p:sldLayoutId id="2147483680" r:id="rId7"/>
    <p:sldLayoutId id="2147483683" r:id="rId8"/>
    <p:sldLayoutId id="2147483677" r:id="rId9"/>
    <p:sldLayoutId id="2147483679" r:id="rId10"/>
    <p:sldLayoutId id="2147483682" r:id="rId11"/>
    <p:sldLayoutId id="2147483685" r:id="rId12"/>
    <p:sldLayoutId id="2147483686" r:id="rId13"/>
  </p:sldLayoutIdLst>
  <p:hf sldNum="0" hdr="0" dt="0"/>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idx="4294967295"/>
          </p:nvPr>
        </p:nvSpPr>
        <p:spPr>
          <a:xfrm>
            <a:off x="608480" y="618309"/>
            <a:ext cx="6010034" cy="2046959"/>
          </a:xfrm>
          <a:prstGeom prst="rect">
            <a:avLst/>
          </a:prstGeom>
          <a:noFill/>
          <a:ln>
            <a:noFill/>
          </a:ln>
        </p:spPr>
        <p:txBody>
          <a:bodyPr spcFirstLastPara="1" wrap="square" lIns="91425" tIns="45700" rIns="91425" bIns="45700" anchor="ctr" anchorCtr="0">
            <a:normAutofit fontScale="90000"/>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450" dirty="0">
                <a:solidFill>
                  <a:schemeClr val="accent1"/>
                </a:solidFill>
              </a:rPr>
              <a:t>Tuition and Fee Rate Proposals 2024-2025</a:t>
            </a:r>
            <a:br>
              <a:rPr lang="en-US" sz="3450" dirty="0">
                <a:solidFill>
                  <a:schemeClr val="accent1"/>
                </a:solidFill>
              </a:rPr>
            </a:br>
            <a:br>
              <a:rPr lang="en-US" sz="1400" dirty="0"/>
            </a:br>
            <a:r>
              <a:rPr kumimoji="0" lang="en-US" sz="2200" b="0" i="0" u="none" strike="noStrike" kern="0" cap="none" spc="0" normalizeH="0" baseline="0" noProof="0" dirty="0">
                <a:ln>
                  <a:noFill/>
                </a:ln>
                <a:solidFill>
                  <a:srgbClr val="FFFFFF"/>
                </a:solidFill>
                <a:effectLst/>
                <a:uLnTx/>
                <a:uFillTx/>
                <a:latin typeface="Arial"/>
                <a:ea typeface="Arial"/>
                <a:cs typeface="Arial"/>
                <a:sym typeface="Arial"/>
              </a:rPr>
              <a:t>(Ref. Exhibit D-1)</a:t>
            </a:r>
            <a:br>
              <a:rPr kumimoji="0" lang="en-US" sz="2200" b="0" i="0" u="none" strike="noStrike" kern="0" cap="none" spc="0" normalizeH="0" baseline="0" noProof="0" dirty="0">
                <a:ln>
                  <a:noFill/>
                </a:ln>
                <a:solidFill>
                  <a:srgbClr val="FFFFFF"/>
                </a:solidFill>
                <a:effectLst/>
                <a:uLnTx/>
                <a:uFillTx/>
                <a:latin typeface="Arial"/>
                <a:ea typeface="Arial"/>
                <a:cs typeface="Arial"/>
                <a:sym typeface="Arial"/>
              </a:rPr>
            </a:br>
            <a:br>
              <a:rPr lang="en-US" sz="1400" dirty="0"/>
            </a:br>
            <a:r>
              <a:rPr lang="en-US" sz="1800" dirty="0">
                <a:solidFill>
                  <a:schemeClr val="bg1"/>
                </a:solidFill>
              </a:rPr>
              <a:t>Presented by: </a:t>
            </a:r>
            <a:br>
              <a:rPr lang="en-US" sz="1800" dirty="0">
                <a:solidFill>
                  <a:schemeClr val="bg1"/>
                </a:solidFill>
              </a:rPr>
            </a:br>
            <a:r>
              <a:rPr lang="en-US" sz="1800" dirty="0">
                <a:solidFill>
                  <a:schemeClr val="lt1"/>
                </a:solidFill>
                <a:ea typeface="Arial"/>
                <a:cs typeface="Arial"/>
                <a:sym typeface="Arial"/>
              </a:rPr>
              <a:t>Dan Layzell, Vice Chancellor of Finance and Operations</a:t>
            </a:r>
            <a:br>
              <a:rPr lang="en-US" sz="1800" dirty="0">
                <a:solidFill>
                  <a:schemeClr val="lt1"/>
                </a:solidFill>
                <a:ea typeface="Arial"/>
                <a:cs typeface="Arial"/>
                <a:sym typeface="Arial"/>
              </a:rPr>
            </a:br>
            <a:br>
              <a:rPr lang="en-US" sz="1800" dirty="0">
                <a:solidFill>
                  <a:schemeClr val="bg1"/>
                </a:solidFill>
              </a:rPr>
            </a:br>
            <a:endParaRPr sz="1800" dirty="0">
              <a:solidFill>
                <a:schemeClr val="bg1"/>
              </a:solidFill>
            </a:endParaRPr>
          </a:p>
        </p:txBody>
      </p:sp>
      <p:pic>
        <p:nvPicPr>
          <p:cNvPr id="4" name="Google Shape;265;p4">
            <a:extLst>
              <a:ext uri="{FF2B5EF4-FFF2-40B4-BE49-F238E27FC236}">
                <a16:creationId xmlns:a16="http://schemas.microsoft.com/office/drawing/2014/main" id="{19886DF5-B97F-7230-3D37-00EDE779321C}"/>
              </a:ext>
            </a:extLst>
          </p:cNvPr>
          <p:cNvPicPr preferRelativeResize="0"/>
          <p:nvPr/>
        </p:nvPicPr>
        <p:blipFill rotWithShape="1">
          <a:blip r:embed="rId3">
            <a:alphaModFix/>
          </a:blip>
          <a:srcRect/>
          <a:stretch/>
        </p:blipFill>
        <p:spPr>
          <a:xfrm>
            <a:off x="7513129" y="4634361"/>
            <a:ext cx="1376855" cy="270330"/>
          </a:xfrm>
          <a:prstGeom prst="rect">
            <a:avLst/>
          </a:prstGeom>
          <a:noFill/>
          <a:ln>
            <a:noFill/>
          </a:ln>
        </p:spPr>
      </p:pic>
      <p:sp>
        <p:nvSpPr>
          <p:cNvPr id="3" name="TextBox 2">
            <a:extLst>
              <a:ext uri="{FF2B5EF4-FFF2-40B4-BE49-F238E27FC236}">
                <a16:creationId xmlns:a16="http://schemas.microsoft.com/office/drawing/2014/main" id="{271D1254-62A3-E72E-3045-E6D2837E9B4D}"/>
              </a:ext>
            </a:extLst>
          </p:cNvPr>
          <p:cNvSpPr txBox="1"/>
          <p:nvPr/>
        </p:nvSpPr>
        <p:spPr>
          <a:xfrm>
            <a:off x="608479" y="2926079"/>
            <a:ext cx="4769765" cy="1038746"/>
          </a:xfrm>
          <a:prstGeom prst="rect">
            <a:avLst/>
          </a:prstGeom>
          <a:noFill/>
        </p:spPr>
        <p:txBody>
          <a:bodyPr wrap="square" rtlCol="0">
            <a:spAutoFit/>
          </a:bodyPr>
          <a:lstStyle/>
          <a:p>
            <a:pPr>
              <a:spcBef>
                <a:spcPts val="0"/>
              </a:spcBef>
              <a:buClr>
                <a:schemeClr val="lt1"/>
              </a:buClr>
              <a:buSzPts val="3450"/>
              <a:buFont typeface="Arial"/>
              <a:buNone/>
            </a:pPr>
            <a:r>
              <a:rPr lang="en-US" sz="1600" dirty="0">
                <a:solidFill>
                  <a:schemeClr val="bg1"/>
                </a:solidFill>
                <a:latin typeface="Arial"/>
                <a:ea typeface="Arial"/>
                <a:cs typeface="Arial"/>
                <a:sym typeface="Arial"/>
              </a:rPr>
              <a:t>Appalachian State University Board of Trustees</a:t>
            </a:r>
          </a:p>
          <a:p>
            <a:pPr>
              <a:spcBef>
                <a:spcPts val="0"/>
              </a:spcBef>
              <a:buClr>
                <a:schemeClr val="lt1"/>
              </a:buClr>
              <a:buSzPts val="3450"/>
              <a:buFont typeface="Arial"/>
              <a:buNone/>
            </a:pPr>
            <a:r>
              <a:rPr lang="en-US" sz="1600" dirty="0">
                <a:solidFill>
                  <a:schemeClr val="bg1"/>
                </a:solidFill>
                <a:latin typeface="Arial"/>
                <a:ea typeface="Arial"/>
                <a:cs typeface="Arial"/>
              </a:rPr>
              <a:t>Finance &amp; Operations Committee</a:t>
            </a:r>
          </a:p>
          <a:p>
            <a:pPr>
              <a:spcBef>
                <a:spcPts val="0"/>
              </a:spcBef>
              <a:buClr>
                <a:schemeClr val="lt1"/>
              </a:buClr>
              <a:buSzPts val="3450"/>
              <a:buFont typeface="Arial"/>
              <a:buNone/>
            </a:pPr>
            <a:r>
              <a:rPr lang="en-US" sz="1600" dirty="0">
                <a:solidFill>
                  <a:schemeClr val="bg1"/>
                </a:solidFill>
                <a:latin typeface="Arial"/>
                <a:ea typeface="Arial"/>
                <a:cs typeface="Arial"/>
                <a:sym typeface="Arial"/>
              </a:rPr>
              <a:t>December 8, 2023</a:t>
            </a:r>
            <a:endParaRPr lang="en-US" sz="16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421500"/>
            <a:ext cx="8062025" cy="746908"/>
          </a:xfrm>
        </p:spPr>
        <p:txBody>
          <a:bodyPr>
            <a:normAutofit/>
          </a:bodyPr>
          <a:lstStyle/>
          <a:p>
            <a:r>
              <a:rPr lang="pl-PL" dirty="0">
                <a:solidFill>
                  <a:srgbClr val="FFCA08"/>
                </a:solidFill>
              </a:rPr>
              <a:t>UNC Policy 1000.1.1</a:t>
            </a:r>
            <a:r>
              <a:rPr lang="en-US" dirty="0">
                <a:solidFill>
                  <a:srgbClr val="FFCA08"/>
                </a:solidFill>
              </a:rPr>
              <a:t> </a:t>
            </a:r>
            <a:endParaRPr lang="en-US" sz="1600" i="1" dirty="0">
              <a:solidFill>
                <a:schemeClr val="bg1">
                  <a:lumMod val="95000"/>
                </a:schemeClr>
              </a:solidFill>
            </a:endParaRPr>
          </a:p>
        </p:txBody>
      </p:sp>
      <p:sp>
        <p:nvSpPr>
          <p:cNvPr id="3" name="Content Placeholder 2"/>
          <p:cNvSpPr>
            <a:spLocks noGrp="1"/>
          </p:cNvSpPr>
          <p:nvPr>
            <p:ph idx="1"/>
          </p:nvPr>
        </p:nvSpPr>
        <p:spPr>
          <a:xfrm>
            <a:off x="229899" y="1408598"/>
            <a:ext cx="8179655" cy="3017624"/>
          </a:xfrm>
        </p:spPr>
        <p:txBody>
          <a:bodyPr>
            <a:noAutofit/>
          </a:bodyPr>
          <a:lstStyle/>
          <a:p>
            <a:pPr defTabSz="914400">
              <a:lnSpc>
                <a:spcPct val="100000"/>
              </a:lnSpc>
              <a:spcBef>
                <a:spcPts val="0"/>
              </a:spcBef>
              <a:spcAft>
                <a:spcPts val="1350"/>
              </a:spcAft>
            </a:pPr>
            <a:r>
              <a:rPr lang="en-US" sz="2000" b="1" dirty="0">
                <a:solidFill>
                  <a:schemeClr val="tx1"/>
                </a:solidFill>
              </a:rPr>
              <a:t>Chancellors must establish a tuition and fee advisory committee made up of members from all aspects of campus life to review:</a:t>
            </a:r>
          </a:p>
          <a:p>
            <a:pPr lvl="1" defTabSz="914400">
              <a:lnSpc>
                <a:spcPct val="80000"/>
              </a:lnSpc>
              <a:spcBef>
                <a:spcPct val="20000"/>
              </a:spcBef>
              <a:buClr>
                <a:schemeClr val="tx1"/>
              </a:buClr>
              <a:buSzPct val="125000"/>
            </a:pPr>
            <a:r>
              <a:rPr lang="en-US" sz="1600" dirty="0">
                <a:solidFill>
                  <a:schemeClr val="tx1"/>
                </a:solidFill>
              </a:rPr>
              <a:t> </a:t>
            </a:r>
            <a:r>
              <a:rPr lang="en-US" b="1" dirty="0">
                <a:solidFill>
                  <a:schemeClr val="tx1"/>
                </a:solidFill>
              </a:rPr>
              <a:t>Campus-based tuition increases</a:t>
            </a:r>
            <a:r>
              <a:rPr lang="en-US" sz="1600" dirty="0">
                <a:solidFill>
                  <a:schemeClr val="tx1"/>
                </a:solidFill>
              </a:rPr>
              <a:t> (</a:t>
            </a:r>
            <a:r>
              <a:rPr lang="en-US" sz="1600" i="1" dirty="0">
                <a:solidFill>
                  <a:schemeClr val="tx1"/>
                </a:solidFill>
              </a:rPr>
              <a:t>base tuition rates</a:t>
            </a:r>
            <a:r>
              <a:rPr lang="en-US" sz="1600" dirty="0">
                <a:solidFill>
                  <a:schemeClr val="tx1"/>
                </a:solidFill>
              </a:rPr>
              <a:t>)</a:t>
            </a:r>
            <a:endParaRPr lang="en-US" sz="1600" i="1" dirty="0">
              <a:solidFill>
                <a:schemeClr val="tx1"/>
              </a:solidFill>
            </a:endParaRPr>
          </a:p>
          <a:p>
            <a:pPr lvl="1" defTabSz="914400">
              <a:lnSpc>
                <a:spcPct val="80000"/>
              </a:lnSpc>
              <a:spcBef>
                <a:spcPct val="20000"/>
              </a:spcBef>
              <a:buClr>
                <a:schemeClr val="tx1"/>
              </a:buClr>
              <a:buSzPct val="125000"/>
            </a:pPr>
            <a:r>
              <a:rPr lang="en-US" sz="1600" dirty="0">
                <a:solidFill>
                  <a:schemeClr val="tx1"/>
                </a:solidFill>
              </a:rPr>
              <a:t> </a:t>
            </a:r>
            <a:r>
              <a:rPr lang="en-US" b="1" dirty="0">
                <a:solidFill>
                  <a:schemeClr val="tx1"/>
                </a:solidFill>
              </a:rPr>
              <a:t>School-based tuition increases</a:t>
            </a:r>
            <a:r>
              <a:rPr lang="en-US" sz="1600" dirty="0">
                <a:solidFill>
                  <a:schemeClr val="tx1"/>
                </a:solidFill>
              </a:rPr>
              <a:t> </a:t>
            </a:r>
            <a:r>
              <a:rPr lang="en-US" sz="1600" i="1" dirty="0">
                <a:solidFill>
                  <a:schemeClr val="tx1"/>
                </a:solidFill>
              </a:rPr>
              <a:t>(program-specific tuition increments)</a:t>
            </a:r>
          </a:p>
          <a:p>
            <a:pPr lvl="1" defTabSz="914400">
              <a:lnSpc>
                <a:spcPct val="100000"/>
              </a:lnSpc>
              <a:spcBef>
                <a:spcPct val="20000"/>
              </a:spcBef>
              <a:spcAft>
                <a:spcPts val="0"/>
              </a:spcAft>
              <a:buClr>
                <a:schemeClr val="tx1"/>
              </a:buClr>
              <a:buSzPct val="125000"/>
            </a:pPr>
            <a:r>
              <a:rPr lang="en-US" sz="1600" i="1" dirty="0">
                <a:solidFill>
                  <a:schemeClr val="tx1"/>
                </a:solidFill>
              </a:rPr>
              <a:t> </a:t>
            </a:r>
            <a:r>
              <a:rPr lang="en-US" b="1" dirty="0">
                <a:solidFill>
                  <a:schemeClr val="tx1"/>
                </a:solidFill>
              </a:rPr>
              <a:t>UNC Board of Governors–approved mandatory fees:</a:t>
            </a:r>
          </a:p>
          <a:p>
            <a:pPr marL="858838" lvl="3" indent="-280988" defTabSz="914400">
              <a:lnSpc>
                <a:spcPct val="100000"/>
              </a:lnSpc>
              <a:spcBef>
                <a:spcPts val="0"/>
              </a:spcBef>
              <a:buClr>
                <a:schemeClr val="tx1"/>
              </a:buClr>
              <a:buSzPct val="125000"/>
            </a:pPr>
            <a:r>
              <a:rPr lang="en-US" sz="1600" dirty="0">
                <a:solidFill>
                  <a:schemeClr val="tx1"/>
                </a:solidFill>
              </a:rPr>
              <a:t>General and debt service fees</a:t>
            </a:r>
          </a:p>
          <a:p>
            <a:pPr marL="858838" lvl="3" indent="-280988" defTabSz="914400">
              <a:lnSpc>
                <a:spcPct val="80000"/>
              </a:lnSpc>
              <a:spcBef>
                <a:spcPct val="20000"/>
              </a:spcBef>
              <a:buClr>
                <a:schemeClr val="tx1"/>
              </a:buClr>
              <a:buSzPct val="125000"/>
            </a:pPr>
            <a:r>
              <a:rPr lang="en-US" sz="1600" dirty="0">
                <a:solidFill>
                  <a:schemeClr val="tx1"/>
                </a:solidFill>
              </a:rPr>
              <a:t>Application fees</a:t>
            </a:r>
          </a:p>
          <a:p>
            <a:pPr marL="858838" lvl="3" indent="-280988" defTabSz="914400">
              <a:lnSpc>
                <a:spcPct val="80000"/>
              </a:lnSpc>
              <a:spcBef>
                <a:spcPct val="20000"/>
              </a:spcBef>
              <a:buClr>
                <a:schemeClr val="tx1"/>
              </a:buClr>
              <a:buSzPct val="125000"/>
            </a:pPr>
            <a:r>
              <a:rPr lang="en-US" sz="1600" dirty="0">
                <a:solidFill>
                  <a:schemeClr val="tx1"/>
                </a:solidFill>
              </a:rPr>
              <a:t>Special fees (</a:t>
            </a:r>
            <a:r>
              <a:rPr lang="en-US" sz="1600" i="1" dirty="0">
                <a:solidFill>
                  <a:schemeClr val="tx1"/>
                </a:solidFill>
              </a:rPr>
              <a:t>e.g., program fees</a:t>
            </a:r>
            <a:r>
              <a:rPr lang="en-US" sz="1600" dirty="0">
                <a:solidFill>
                  <a:schemeClr val="tx1"/>
                </a:solidFill>
              </a:rPr>
              <a:t>)</a:t>
            </a:r>
          </a:p>
        </p:txBody>
      </p:sp>
      <p:pic>
        <p:nvPicPr>
          <p:cNvPr id="5" name="Google Shape;130;p16">
            <a:extLst>
              <a:ext uri="{FF2B5EF4-FFF2-40B4-BE49-F238E27FC236}">
                <a16:creationId xmlns:a16="http://schemas.microsoft.com/office/drawing/2014/main" id="{19213F6A-369C-4E55-52B7-9FB47153AEE2}"/>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55398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564654"/>
            <a:ext cx="8062025" cy="618697"/>
          </a:xfrm>
        </p:spPr>
        <p:txBody>
          <a:bodyPr>
            <a:normAutofit/>
          </a:bodyPr>
          <a:lstStyle/>
          <a:p>
            <a:pPr>
              <a:lnSpc>
                <a:spcPct val="110000"/>
              </a:lnSpc>
            </a:pPr>
            <a:r>
              <a:rPr lang="en-US" dirty="0">
                <a:solidFill>
                  <a:srgbClr val="FFCA08"/>
                </a:solidFill>
              </a:rPr>
              <a:t>UNC System Office Guidance </a:t>
            </a:r>
            <a:r>
              <a:rPr lang="en-US" sz="1600" i="1" dirty="0">
                <a:solidFill>
                  <a:srgbClr val="FFCA08"/>
                </a:solidFill>
              </a:rPr>
              <a:t>(distributed September 18, 2023)</a:t>
            </a:r>
          </a:p>
        </p:txBody>
      </p:sp>
      <p:sp>
        <p:nvSpPr>
          <p:cNvPr id="3" name="Content Placeholder 2"/>
          <p:cNvSpPr>
            <a:spLocks noGrp="1"/>
          </p:cNvSpPr>
          <p:nvPr>
            <p:ph idx="1"/>
          </p:nvPr>
        </p:nvSpPr>
        <p:spPr>
          <a:xfrm>
            <a:off x="229899" y="1329180"/>
            <a:ext cx="8669004" cy="3467166"/>
          </a:xfrm>
        </p:spPr>
        <p:txBody>
          <a:bodyPr>
            <a:noAutofit/>
          </a:bodyPr>
          <a:lstStyle/>
          <a:p>
            <a:pPr marL="288925" lvl="1" indent="-280988">
              <a:lnSpc>
                <a:spcPct val="100000"/>
              </a:lnSpc>
              <a:spcAft>
                <a:spcPts val="1200"/>
              </a:spcAft>
              <a:buClr>
                <a:schemeClr val="tx1"/>
              </a:buClr>
              <a:buSzPct val="135000"/>
            </a:pPr>
            <a:r>
              <a:rPr lang="en-US" sz="1600" b="1" dirty="0">
                <a:solidFill>
                  <a:schemeClr val="tx1"/>
                </a:solidFill>
              </a:rPr>
              <a:t>No tuition increase</a:t>
            </a:r>
            <a:r>
              <a:rPr lang="en-US" sz="1600" dirty="0">
                <a:solidFill>
                  <a:schemeClr val="tx1"/>
                </a:solidFill>
              </a:rPr>
              <a:t> permitted for incoming resident undergraduates</a:t>
            </a:r>
          </a:p>
          <a:p>
            <a:pPr marL="288925" lvl="1" indent="-280988">
              <a:lnSpc>
                <a:spcPct val="100000"/>
              </a:lnSpc>
              <a:spcAft>
                <a:spcPts val="1200"/>
              </a:spcAft>
              <a:buClr>
                <a:schemeClr val="tx1"/>
              </a:buClr>
              <a:buSzPct val="135000"/>
            </a:pPr>
            <a:r>
              <a:rPr lang="en-US" sz="1600" b="1" dirty="0">
                <a:solidFill>
                  <a:schemeClr val="tx1"/>
                </a:solidFill>
              </a:rPr>
              <a:t>Tuition remains fixed</a:t>
            </a:r>
            <a:r>
              <a:rPr lang="en-US" sz="1600" dirty="0">
                <a:solidFill>
                  <a:schemeClr val="tx1"/>
                </a:solidFill>
              </a:rPr>
              <a:t> for continuing resident undergraduates</a:t>
            </a:r>
            <a:br>
              <a:rPr lang="en-US" sz="1600" dirty="0">
                <a:solidFill>
                  <a:schemeClr val="tx1"/>
                </a:solidFill>
              </a:rPr>
            </a:br>
            <a:r>
              <a:rPr lang="en-US" sz="1400" dirty="0">
                <a:solidFill>
                  <a:schemeClr val="tx1"/>
                </a:solidFill>
              </a:rPr>
              <a:t>(per N.C. General Statute §116-143.9)</a:t>
            </a:r>
          </a:p>
          <a:p>
            <a:pPr marL="288925" lvl="1" indent="-280988">
              <a:lnSpc>
                <a:spcPct val="100000"/>
              </a:lnSpc>
              <a:spcAft>
                <a:spcPts val="1200"/>
              </a:spcAft>
              <a:buClr>
                <a:schemeClr val="tx1"/>
              </a:buClr>
              <a:buSzPct val="135000"/>
            </a:pPr>
            <a:r>
              <a:rPr lang="en-US" sz="1600" b="1" dirty="0">
                <a:solidFill>
                  <a:schemeClr val="tx1"/>
                </a:solidFill>
              </a:rPr>
              <a:t>Market-driven tuition increases permitted</a:t>
            </a:r>
            <a:r>
              <a:rPr lang="en-US" sz="1600" dirty="0">
                <a:solidFill>
                  <a:schemeClr val="tx1"/>
                </a:solidFill>
              </a:rPr>
              <a:t> for non-resident undergraduates and all graduate students</a:t>
            </a:r>
          </a:p>
          <a:p>
            <a:pPr marL="288925" lvl="1" indent="-280988">
              <a:lnSpc>
                <a:spcPct val="100000"/>
              </a:lnSpc>
              <a:spcAft>
                <a:spcPts val="1200"/>
              </a:spcAft>
              <a:buClr>
                <a:schemeClr val="tx1"/>
              </a:buClr>
              <a:buSzPct val="135000"/>
            </a:pPr>
            <a:r>
              <a:rPr lang="en-US" sz="1600" b="1" dirty="0">
                <a:solidFill>
                  <a:schemeClr val="tx1"/>
                </a:solidFill>
              </a:rPr>
              <a:t>School-based tuition increases can be considered</a:t>
            </a:r>
            <a:r>
              <a:rPr lang="en-US" sz="1600" dirty="0">
                <a:solidFill>
                  <a:schemeClr val="tx1"/>
                </a:solidFill>
              </a:rPr>
              <a:t> for graduate and professional programs</a:t>
            </a:r>
          </a:p>
          <a:p>
            <a:pPr marL="288925" lvl="1" indent="-280988">
              <a:lnSpc>
                <a:spcPct val="100000"/>
              </a:lnSpc>
              <a:spcAft>
                <a:spcPts val="1200"/>
              </a:spcAft>
              <a:buClr>
                <a:schemeClr val="tx1"/>
              </a:buClr>
              <a:buSzPct val="135000"/>
            </a:pPr>
            <a:r>
              <a:rPr lang="en-US" sz="1600" b="1" dirty="0">
                <a:solidFill>
                  <a:schemeClr val="tx1"/>
                </a:solidFill>
              </a:rPr>
              <a:t>Maximum allowable increase of 3% for mandatory student fees</a:t>
            </a:r>
            <a:br>
              <a:rPr lang="en-US" sz="1600" b="1" dirty="0">
                <a:solidFill>
                  <a:schemeClr val="tx1"/>
                </a:solidFill>
              </a:rPr>
            </a:br>
            <a:r>
              <a:rPr lang="en-US" sz="1600" dirty="0">
                <a:solidFill>
                  <a:schemeClr val="tx1"/>
                </a:solidFill>
              </a:rPr>
              <a:t>that are charged to all students and approved by UNC Board of Governors</a:t>
            </a:r>
            <a:br>
              <a:rPr lang="en-US" sz="1600" dirty="0">
                <a:solidFill>
                  <a:schemeClr val="tx1"/>
                </a:solidFill>
              </a:rPr>
            </a:br>
            <a:r>
              <a:rPr lang="en-US" sz="1400" dirty="0">
                <a:solidFill>
                  <a:schemeClr val="tx1"/>
                </a:solidFill>
              </a:rPr>
              <a:t>(per N.C. General Statute §116-143.10)</a:t>
            </a:r>
            <a:endParaRPr lang="en-US" sz="1600" dirty="0">
              <a:solidFill>
                <a:schemeClr val="tx1"/>
              </a:solidFill>
            </a:endParaRPr>
          </a:p>
        </p:txBody>
      </p:sp>
      <p:pic>
        <p:nvPicPr>
          <p:cNvPr id="5" name="Google Shape;130;p16">
            <a:extLst>
              <a:ext uri="{FF2B5EF4-FFF2-40B4-BE49-F238E27FC236}">
                <a16:creationId xmlns:a16="http://schemas.microsoft.com/office/drawing/2014/main" id="{019E6FD0-3813-7C50-DE53-47C8DEEA2D4B}"/>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3147503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400544"/>
            <a:ext cx="8062025" cy="689933"/>
          </a:xfrm>
        </p:spPr>
        <p:txBody>
          <a:bodyPr>
            <a:normAutofit/>
          </a:bodyPr>
          <a:lstStyle/>
          <a:p>
            <a:pPr defTabSz="914400">
              <a:lnSpc>
                <a:spcPct val="80000"/>
              </a:lnSpc>
              <a:spcBef>
                <a:spcPct val="20000"/>
              </a:spcBef>
            </a:pPr>
            <a:r>
              <a:rPr lang="en-US" dirty="0">
                <a:solidFill>
                  <a:schemeClr val="accent1"/>
                </a:solidFill>
              </a:rPr>
              <a:t>2024-25 Tuition and Fee Committee</a:t>
            </a:r>
          </a:p>
        </p:txBody>
      </p:sp>
      <p:pic>
        <p:nvPicPr>
          <p:cNvPr id="3" name="Google Shape;130;p16">
            <a:extLst>
              <a:ext uri="{FF2B5EF4-FFF2-40B4-BE49-F238E27FC236}">
                <a16:creationId xmlns:a16="http://schemas.microsoft.com/office/drawing/2014/main" id="{5EB68CFE-B26F-1FFE-3ADF-5EA6F161C428}"/>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
        <p:nvSpPr>
          <p:cNvPr id="4" name="TextBox 3">
            <a:extLst>
              <a:ext uri="{FF2B5EF4-FFF2-40B4-BE49-F238E27FC236}">
                <a16:creationId xmlns:a16="http://schemas.microsoft.com/office/drawing/2014/main" id="{03C44B7B-2E52-2A60-064C-38BBC75EFB48}"/>
              </a:ext>
            </a:extLst>
          </p:cNvPr>
          <p:cNvSpPr txBox="1"/>
          <p:nvPr/>
        </p:nvSpPr>
        <p:spPr>
          <a:xfrm>
            <a:off x="229899" y="1447854"/>
            <a:ext cx="5143379" cy="3139321"/>
          </a:xfrm>
          <a:prstGeom prst="rect">
            <a:avLst/>
          </a:prstGeom>
          <a:noFill/>
        </p:spPr>
        <p:txBody>
          <a:bodyPr wrap="square" rtlCol="0">
            <a:spAutoFit/>
          </a:bodyPr>
          <a:lstStyle/>
          <a:p>
            <a:r>
              <a:rPr lang="en-US" sz="1600" b="1" dirty="0"/>
              <a:t>Committee Chair:</a:t>
            </a:r>
          </a:p>
          <a:p>
            <a:r>
              <a:rPr lang="en-US" sz="1200" dirty="0"/>
              <a:t>David Jamison, Associate Vice Chancellor &amp; Controller</a:t>
            </a:r>
          </a:p>
          <a:p>
            <a:endParaRPr lang="en-US" sz="1200" dirty="0"/>
          </a:p>
          <a:p>
            <a:r>
              <a:rPr lang="en-US" sz="1400" b="1" dirty="0"/>
              <a:t>Faculty and Staff Representatives:</a:t>
            </a:r>
          </a:p>
          <a:p>
            <a:r>
              <a:rPr lang="en-US" sz="1200" dirty="0"/>
              <a:t>David Cook, Chancellor’s Division</a:t>
            </a:r>
          </a:p>
          <a:p>
            <a:r>
              <a:rPr lang="en-US" sz="1200" dirty="0"/>
              <a:t>Elizabeth Auer, External Affairs &amp; Strategic Initiatives</a:t>
            </a:r>
          </a:p>
          <a:p>
            <a:r>
              <a:rPr lang="en-US" sz="1200" dirty="0"/>
              <a:t>Sarah Holder, Athletics</a:t>
            </a:r>
          </a:p>
          <a:p>
            <a:r>
              <a:rPr lang="en-US" sz="1200" dirty="0"/>
              <a:t>Margaret Bumgarner, Student Affairs</a:t>
            </a:r>
          </a:p>
          <a:p>
            <a:r>
              <a:rPr lang="en-US" sz="1200" dirty="0"/>
              <a:t>Mike McKenzie, Academic Affairs</a:t>
            </a:r>
          </a:p>
          <a:p>
            <a:r>
              <a:rPr lang="en-US" sz="1200" dirty="0"/>
              <a:t>John Eckman, Finance &amp; Operations</a:t>
            </a:r>
          </a:p>
          <a:p>
            <a:r>
              <a:rPr lang="en-US" sz="1200" dirty="0"/>
              <a:t>Clayton Christian, University Advancement</a:t>
            </a:r>
          </a:p>
          <a:p>
            <a:r>
              <a:rPr lang="en-US" sz="1200" dirty="0"/>
              <a:t>Gail Rebeta, Enrollment Management</a:t>
            </a:r>
          </a:p>
          <a:p>
            <a:r>
              <a:rPr lang="en-US" sz="1200" dirty="0"/>
              <a:t>Tom Van Gilder, Information Technology Services</a:t>
            </a:r>
          </a:p>
          <a:p>
            <a:r>
              <a:rPr lang="en-US" sz="1200" dirty="0"/>
              <a:t>Eveline Watts, Financial Aid</a:t>
            </a:r>
          </a:p>
          <a:p>
            <a:r>
              <a:rPr lang="en-US" sz="1200" dirty="0"/>
              <a:t>Dr. Ashley Colquitt, Dean’s Council</a:t>
            </a:r>
          </a:p>
          <a:p>
            <a:r>
              <a:rPr lang="en-US" sz="1200" dirty="0"/>
              <a:t>Dr. Jim Westerman, Faculty Representative</a:t>
            </a:r>
          </a:p>
        </p:txBody>
      </p:sp>
      <p:sp>
        <p:nvSpPr>
          <p:cNvPr id="7" name="TextBox 6">
            <a:extLst>
              <a:ext uri="{FF2B5EF4-FFF2-40B4-BE49-F238E27FC236}">
                <a16:creationId xmlns:a16="http://schemas.microsoft.com/office/drawing/2014/main" id="{6FC6B020-864F-C809-9CDA-53D43B3E68F9}"/>
              </a:ext>
            </a:extLst>
          </p:cNvPr>
          <p:cNvSpPr txBox="1"/>
          <p:nvPr/>
        </p:nvSpPr>
        <p:spPr>
          <a:xfrm>
            <a:off x="5010346" y="1447854"/>
            <a:ext cx="3766186" cy="1292662"/>
          </a:xfrm>
          <a:prstGeom prst="rect">
            <a:avLst/>
          </a:prstGeom>
          <a:noFill/>
        </p:spPr>
        <p:txBody>
          <a:bodyPr wrap="square">
            <a:spAutoFit/>
          </a:bodyPr>
          <a:lstStyle/>
          <a:p>
            <a:r>
              <a:rPr lang="en-US" sz="1600" b="1" dirty="0"/>
              <a:t>Committee Co-Chair:</a:t>
            </a:r>
          </a:p>
          <a:p>
            <a:r>
              <a:rPr lang="en-US" sz="1200" dirty="0"/>
              <a:t>J.P. Neri, Student Body President</a:t>
            </a:r>
          </a:p>
          <a:p>
            <a:endParaRPr lang="en-US" sz="1200" dirty="0"/>
          </a:p>
          <a:p>
            <a:r>
              <a:rPr lang="en-US" sz="1400" b="1" dirty="0"/>
              <a:t>Student Representatives:</a:t>
            </a:r>
          </a:p>
          <a:p>
            <a:r>
              <a:rPr lang="en-US" sz="1200" dirty="0"/>
              <a:t>Kathryn Long, Student Representative</a:t>
            </a:r>
          </a:p>
          <a:p>
            <a:r>
              <a:rPr lang="en-US" sz="1200" dirty="0"/>
              <a:t>JaVon Siddle, Student Representative</a:t>
            </a:r>
          </a:p>
        </p:txBody>
      </p:sp>
    </p:spTree>
    <p:extLst>
      <p:ext uri="{BB962C8B-B14F-4D97-AF65-F5344CB8AC3E}">
        <p14:creationId xmlns:p14="http://schemas.microsoft.com/office/powerpoint/2010/main" val="519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0" dirty="0">
                <a:latin typeface="+mj-lt"/>
              </a:rPr>
              <a:t>Campus-Based Tuition Increase</a:t>
            </a:r>
            <a:br>
              <a:rPr lang="en-US" sz="3200" i="0" dirty="0">
                <a:latin typeface="+mj-lt"/>
              </a:rPr>
            </a:br>
            <a:r>
              <a:rPr lang="en-US" sz="3200" i="0" dirty="0">
                <a:latin typeface="+mj-lt"/>
              </a:rPr>
              <a:t>Proposals</a:t>
            </a:r>
            <a:endParaRPr lang="en-US" i="0" dirty="0">
              <a:latin typeface="+mj-lt"/>
            </a:endParaRPr>
          </a:p>
        </p:txBody>
      </p:sp>
    </p:spTree>
    <p:extLst>
      <p:ext uri="{BB962C8B-B14F-4D97-AF65-F5344CB8AC3E}">
        <p14:creationId xmlns:p14="http://schemas.microsoft.com/office/powerpoint/2010/main" val="14995636"/>
      </p:ext>
    </p:extLst>
  </p:cSld>
  <p:clrMapOvr>
    <a:masterClrMapping/>
  </p:clrMapOvr>
  <p:transition spd="slow">
    <p:push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246370"/>
            <a:ext cx="8062025" cy="805902"/>
          </a:xfrm>
        </p:spPr>
        <p:txBody>
          <a:bodyPr>
            <a:normAutofit/>
          </a:bodyPr>
          <a:lstStyle/>
          <a:p>
            <a:pPr defTabSz="914400">
              <a:lnSpc>
                <a:spcPct val="80000"/>
              </a:lnSpc>
              <a:spcBef>
                <a:spcPct val="20000"/>
              </a:spcBef>
            </a:pPr>
            <a:r>
              <a:rPr lang="en-US" dirty="0">
                <a:solidFill>
                  <a:srgbClr val="FFCA08"/>
                </a:solidFill>
              </a:rPr>
              <a:t>Per the UNC Board of Governors:</a:t>
            </a:r>
          </a:p>
        </p:txBody>
      </p:sp>
      <p:sp>
        <p:nvSpPr>
          <p:cNvPr id="5" name="Content Placeholder 2"/>
          <p:cNvSpPr>
            <a:spLocks noGrp="1"/>
          </p:cNvSpPr>
          <p:nvPr>
            <p:ph idx="1"/>
          </p:nvPr>
        </p:nvSpPr>
        <p:spPr>
          <a:xfrm>
            <a:off x="278001" y="1350530"/>
            <a:ext cx="8177316" cy="3017624"/>
          </a:xfrm>
        </p:spPr>
        <p:txBody>
          <a:bodyPr>
            <a:noAutofit/>
          </a:bodyPr>
          <a:lstStyle/>
          <a:p>
            <a:pPr>
              <a:lnSpc>
                <a:spcPct val="100000"/>
              </a:lnSpc>
              <a:spcBef>
                <a:spcPts val="1575"/>
              </a:spcBef>
              <a:spcAft>
                <a:spcPts val="300"/>
              </a:spcAft>
            </a:pPr>
            <a:r>
              <a:rPr lang="en-US" sz="1800" b="1" dirty="0">
                <a:solidFill>
                  <a:schemeClr val="tx1"/>
                </a:solidFill>
                <a:latin typeface="+mj-lt"/>
              </a:rPr>
              <a:t>Regarding Non-Resident Undergraduate Tuition Rates:</a:t>
            </a:r>
          </a:p>
          <a:p>
            <a:pPr>
              <a:lnSpc>
                <a:spcPct val="100000"/>
              </a:lnSpc>
              <a:spcBef>
                <a:spcPts val="0"/>
              </a:spcBef>
            </a:pPr>
            <a:r>
              <a:rPr lang="en-US" sz="1400" i="1" dirty="0">
                <a:solidFill>
                  <a:schemeClr val="tx1"/>
                </a:solidFill>
                <a:latin typeface="+mj-lt"/>
                <a:cs typeface="Times New Roman"/>
              </a:rPr>
              <a:t>“Combined tuition and fee rates for these students should be market driven and reflect the full cost of providing a quality education. Proposals for increases must justify both the need for the increase and why it is not expected to negatively impact enrollment. In addition, a goal of each campus should be setting nonresident rates at or above the third quartile of each institution’s public peers.”</a:t>
            </a:r>
            <a:endParaRPr lang="en-US" sz="1400" dirty="0">
              <a:solidFill>
                <a:schemeClr val="tx1"/>
              </a:solidFill>
              <a:latin typeface="+mj-lt"/>
            </a:endParaRPr>
          </a:p>
          <a:p>
            <a:pPr>
              <a:lnSpc>
                <a:spcPct val="100000"/>
              </a:lnSpc>
              <a:spcBef>
                <a:spcPts val="1575"/>
              </a:spcBef>
              <a:spcAft>
                <a:spcPts val="300"/>
              </a:spcAft>
            </a:pPr>
            <a:r>
              <a:rPr lang="en-US" sz="1800" b="1" dirty="0">
                <a:solidFill>
                  <a:schemeClr val="tx1"/>
                </a:solidFill>
                <a:latin typeface="+mj-lt"/>
              </a:rPr>
              <a:t>Regarding Graduate and Professional School Tuition Rates:</a:t>
            </a:r>
          </a:p>
          <a:p>
            <a:pPr>
              <a:lnSpc>
                <a:spcPct val="100000"/>
              </a:lnSpc>
              <a:spcBef>
                <a:spcPts val="0"/>
              </a:spcBef>
            </a:pPr>
            <a:r>
              <a:rPr lang="en-US" sz="1400" i="1" dirty="0">
                <a:solidFill>
                  <a:schemeClr val="tx1"/>
                </a:solidFill>
                <a:latin typeface="+mj-lt"/>
                <a:cs typeface="Times New Roman"/>
              </a:rPr>
              <a:t>“Graduate and professional schools should establish rates consistent with each program’s unique market and academic requirements.”</a:t>
            </a:r>
            <a:endParaRPr lang="en-US" sz="1400" dirty="0">
              <a:solidFill>
                <a:schemeClr val="tx1"/>
              </a:solidFill>
              <a:latin typeface="+mj-lt"/>
            </a:endParaRPr>
          </a:p>
        </p:txBody>
      </p:sp>
      <p:pic>
        <p:nvPicPr>
          <p:cNvPr id="3" name="Google Shape;130;p16">
            <a:extLst>
              <a:ext uri="{FF2B5EF4-FFF2-40B4-BE49-F238E27FC236}">
                <a16:creationId xmlns:a16="http://schemas.microsoft.com/office/drawing/2014/main" id="{FBFE2B5E-ADEB-A279-7EC0-A9F0D139180E}"/>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75727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961323-50F4-4BE7-9623-E73C05B69D6B}"/>
              </a:ext>
            </a:extLst>
          </p:cNvPr>
          <p:cNvSpPr>
            <a:spLocks noGrp="1"/>
          </p:cNvSpPr>
          <p:nvPr>
            <p:ph type="title"/>
          </p:nvPr>
        </p:nvSpPr>
        <p:spPr>
          <a:xfrm>
            <a:off x="217007" y="186339"/>
            <a:ext cx="8062025" cy="933721"/>
          </a:xfrm>
        </p:spPr>
        <p:txBody>
          <a:bodyPr/>
          <a:lstStyle/>
          <a:p>
            <a:r>
              <a:rPr lang="en-US" dirty="0">
                <a:solidFill>
                  <a:srgbClr val="FFCA08"/>
                </a:solidFill>
              </a:rPr>
              <a:t>2024-25 Base Tuition Rate Proposal</a:t>
            </a:r>
            <a:endParaRPr lang="en-US" dirty="0"/>
          </a:p>
        </p:txBody>
      </p:sp>
      <p:sp>
        <p:nvSpPr>
          <p:cNvPr id="3" name="Title 1"/>
          <p:cNvSpPr txBox="1">
            <a:spLocks/>
          </p:cNvSpPr>
          <p:nvPr/>
        </p:nvSpPr>
        <p:spPr>
          <a:xfrm>
            <a:off x="210154" y="264944"/>
            <a:ext cx="8716839" cy="1268018"/>
          </a:xfrm>
          <a:prstGeom prst="rect">
            <a:avLst/>
          </a:prstGeom>
        </p:spPr>
        <p:txBody>
          <a:bodyPr/>
          <a:lstStyle>
            <a:lvl1pPr algn="l" defTabSz="685800" rtl="0" eaLnBrk="1" latinLnBrk="0" hangingPunct="1">
              <a:spcBef>
                <a:spcPct val="0"/>
              </a:spcBef>
              <a:buNone/>
              <a:defRPr sz="3300" kern="1200">
                <a:solidFill>
                  <a:schemeClr val="tx1"/>
                </a:solidFill>
                <a:latin typeface="+mj-lt"/>
                <a:ea typeface="+mj-ea"/>
                <a:cs typeface="+mj-cs"/>
              </a:defRPr>
            </a:lvl1pPr>
          </a:lstStyle>
          <a:p>
            <a:pPr algn="ctr"/>
            <a:endParaRPr lang="en-US" sz="2700" dirty="0">
              <a:solidFill>
                <a:schemeClr val="tx1">
                  <a:lumMod val="75000"/>
                  <a:lumOff val="25000"/>
                </a:schemeClr>
              </a:solidFill>
            </a:endParaRPr>
          </a:p>
        </p:txBody>
      </p:sp>
      <p:sp>
        <p:nvSpPr>
          <p:cNvPr id="9" name="TextBox 8">
            <a:extLst>
              <a:ext uri="{FF2B5EF4-FFF2-40B4-BE49-F238E27FC236}">
                <a16:creationId xmlns:a16="http://schemas.microsoft.com/office/drawing/2014/main" id="{9E7D56CC-061F-E141-8C5A-F9EFC48DE379}"/>
              </a:ext>
            </a:extLst>
          </p:cNvPr>
          <p:cNvSpPr txBox="1"/>
          <p:nvPr/>
        </p:nvSpPr>
        <p:spPr>
          <a:xfrm>
            <a:off x="343318" y="4393707"/>
            <a:ext cx="8265188" cy="273845"/>
          </a:xfrm>
          <a:prstGeom prst="rect">
            <a:avLst/>
          </a:prstGeom>
          <a:noFill/>
        </p:spPr>
        <p:txBody>
          <a:bodyPr wrap="square" lIns="0" rtlCol="0">
            <a:noAutofit/>
          </a:bodyPr>
          <a:lstStyle/>
          <a:p>
            <a:r>
              <a:rPr lang="en-US" sz="1000" i="1" dirty="0">
                <a:solidFill>
                  <a:schemeClr val="tx1">
                    <a:lumMod val="75000"/>
                    <a:lumOff val="25000"/>
                  </a:schemeClr>
                </a:solidFill>
              </a:rPr>
              <a:t>* Resident undergraduate base tuition rates have remained constant since 2017-18 (last increase approved by UNC BOG in Spring 2017)</a:t>
            </a:r>
          </a:p>
        </p:txBody>
      </p:sp>
      <p:graphicFrame>
        <p:nvGraphicFramePr>
          <p:cNvPr id="7" name="Table 6">
            <a:extLst>
              <a:ext uri="{FF2B5EF4-FFF2-40B4-BE49-F238E27FC236}">
                <a16:creationId xmlns:a16="http://schemas.microsoft.com/office/drawing/2014/main" id="{8D1F01A3-79E5-4A88-96DB-382BBC74FFB1}"/>
              </a:ext>
            </a:extLst>
          </p:cNvPr>
          <p:cNvGraphicFramePr>
            <a:graphicFrameLocks noGrp="1"/>
          </p:cNvGraphicFramePr>
          <p:nvPr>
            <p:extLst>
              <p:ext uri="{D42A27DB-BD31-4B8C-83A1-F6EECF244321}">
                <p14:modId xmlns:p14="http://schemas.microsoft.com/office/powerpoint/2010/main" val="4040328101"/>
              </p:ext>
            </p:extLst>
          </p:nvPr>
        </p:nvGraphicFramePr>
        <p:xfrm>
          <a:off x="343318" y="1420923"/>
          <a:ext cx="8590529" cy="2996346"/>
        </p:xfrm>
        <a:graphic>
          <a:graphicData uri="http://schemas.openxmlformats.org/drawingml/2006/table">
            <a:tbl>
              <a:tblPr/>
              <a:tblGrid>
                <a:gridCol w="2200659">
                  <a:extLst>
                    <a:ext uri="{9D8B030D-6E8A-4147-A177-3AD203B41FA5}">
                      <a16:colId xmlns:a16="http://schemas.microsoft.com/office/drawing/2014/main" val="2150325037"/>
                    </a:ext>
                  </a:extLst>
                </a:gridCol>
                <a:gridCol w="1316996">
                  <a:extLst>
                    <a:ext uri="{9D8B030D-6E8A-4147-A177-3AD203B41FA5}">
                      <a16:colId xmlns:a16="http://schemas.microsoft.com/office/drawing/2014/main" val="3624244848"/>
                    </a:ext>
                  </a:extLst>
                </a:gridCol>
                <a:gridCol w="1277975">
                  <a:extLst>
                    <a:ext uri="{9D8B030D-6E8A-4147-A177-3AD203B41FA5}">
                      <a16:colId xmlns:a16="http://schemas.microsoft.com/office/drawing/2014/main" val="2429409769"/>
                    </a:ext>
                  </a:extLst>
                </a:gridCol>
                <a:gridCol w="1102374">
                  <a:extLst>
                    <a:ext uri="{9D8B030D-6E8A-4147-A177-3AD203B41FA5}">
                      <a16:colId xmlns:a16="http://schemas.microsoft.com/office/drawing/2014/main" val="2911088021"/>
                    </a:ext>
                  </a:extLst>
                </a:gridCol>
                <a:gridCol w="1502351">
                  <a:extLst>
                    <a:ext uri="{9D8B030D-6E8A-4147-A177-3AD203B41FA5}">
                      <a16:colId xmlns:a16="http://schemas.microsoft.com/office/drawing/2014/main" val="1477939491"/>
                    </a:ext>
                  </a:extLst>
                </a:gridCol>
                <a:gridCol w="1190174">
                  <a:extLst>
                    <a:ext uri="{9D8B030D-6E8A-4147-A177-3AD203B41FA5}">
                      <a16:colId xmlns:a16="http://schemas.microsoft.com/office/drawing/2014/main" val="337452003"/>
                    </a:ext>
                  </a:extLst>
                </a:gridCol>
              </a:tblGrid>
              <a:tr h="303807">
                <a:tc>
                  <a:txBody>
                    <a:bodyPr/>
                    <a:lstStyle/>
                    <a:p>
                      <a:pPr algn="ctr" fontAlgn="b"/>
                      <a:r>
                        <a:rPr lang="en-US" sz="1400" b="1" i="0" u="sng" strike="noStrike" dirty="0">
                          <a:solidFill>
                            <a:srgbClr val="000000"/>
                          </a:solidFill>
                          <a:effectLst/>
                          <a:latin typeface="+mn-lt"/>
                        </a:rPr>
                        <a:t>Tuition Category</a:t>
                      </a:r>
                      <a:r>
                        <a:rPr lang="en-US" sz="1400" b="1" i="0" u="none" strike="noStrike" dirty="0">
                          <a:solidFill>
                            <a:srgbClr val="000000"/>
                          </a:solidFill>
                          <a:effectLst/>
                          <a:latin typeface="+mn-lt"/>
                        </a:rPr>
                        <a:t>:</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400" b="1" i="0" u="none" strike="noStrike" dirty="0">
                          <a:solidFill>
                            <a:srgbClr val="000000"/>
                          </a:solidFill>
                          <a:effectLst/>
                          <a:latin typeface="+mn-lt"/>
                        </a:rPr>
                        <a:t>2023-24</a:t>
                      </a:r>
                    </a:p>
                    <a:p>
                      <a:pPr algn="ctr" fontAlgn="b"/>
                      <a:r>
                        <a:rPr lang="en-US" sz="1400" b="1" i="0" u="none" strike="noStrike" dirty="0">
                          <a:solidFill>
                            <a:srgbClr val="000000"/>
                          </a:solidFill>
                          <a:effectLst/>
                          <a:latin typeface="+mn-lt"/>
                        </a:rPr>
                        <a:t>Tuition</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400" b="1" i="0" u="none" strike="noStrike" dirty="0">
                          <a:solidFill>
                            <a:srgbClr val="000000"/>
                          </a:solidFill>
                          <a:effectLst/>
                          <a:latin typeface="+mn-lt"/>
                        </a:rPr>
                        <a:t>Proposed</a:t>
                      </a:r>
                    </a:p>
                    <a:p>
                      <a:pPr algn="ctr" fontAlgn="b"/>
                      <a:r>
                        <a:rPr lang="en-US" sz="1400" b="1" i="0" u="none" strike="noStrike" dirty="0">
                          <a:solidFill>
                            <a:srgbClr val="000000"/>
                          </a:solidFill>
                          <a:effectLst/>
                          <a:latin typeface="+mn-lt"/>
                        </a:rPr>
                        <a:t>Increase</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400" b="1" i="0" u="none" strike="noStrike" dirty="0">
                          <a:solidFill>
                            <a:srgbClr val="000000"/>
                          </a:solidFill>
                          <a:effectLst/>
                          <a:latin typeface="+mn-lt"/>
                        </a:rPr>
                        <a:t>Percent Change</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endParaRPr lang="en-US" sz="1400" b="1" i="0" u="none" strike="noStrike" dirty="0">
                        <a:solidFill>
                          <a:srgbClr val="000000"/>
                        </a:solidFill>
                        <a:effectLst/>
                        <a:latin typeface="+mn-lt"/>
                      </a:endParaRPr>
                    </a:p>
                    <a:p>
                      <a:pPr algn="ctr" fontAlgn="b"/>
                      <a:r>
                        <a:rPr lang="en-US" sz="1400" b="1" i="0" u="none" strike="noStrike" dirty="0">
                          <a:solidFill>
                            <a:srgbClr val="000000"/>
                          </a:solidFill>
                          <a:effectLst/>
                          <a:latin typeface="+mn-lt"/>
                        </a:rPr>
                        <a:t>Incremental</a:t>
                      </a:r>
                    </a:p>
                    <a:p>
                      <a:pPr algn="ctr" fontAlgn="b"/>
                      <a:r>
                        <a:rPr lang="en-US" sz="1400" b="1" i="0" u="none" strike="noStrike" dirty="0">
                          <a:solidFill>
                            <a:srgbClr val="000000"/>
                          </a:solidFill>
                          <a:effectLst/>
                          <a:latin typeface="+mn-lt"/>
                        </a:rPr>
                        <a:t>Revenue</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b"/>
                      <a:r>
                        <a:rPr lang="en-US" sz="1400" b="1" i="0" u="none" strike="noStrike" dirty="0">
                          <a:solidFill>
                            <a:srgbClr val="000000"/>
                          </a:solidFill>
                          <a:effectLst/>
                          <a:latin typeface="+mn-lt"/>
                        </a:rPr>
                        <a:t>2024-25</a:t>
                      </a:r>
                    </a:p>
                    <a:p>
                      <a:pPr algn="ctr" fontAlgn="b"/>
                      <a:r>
                        <a:rPr lang="en-US" sz="1400" b="1" i="0" u="none" strike="noStrike" dirty="0">
                          <a:solidFill>
                            <a:srgbClr val="000000"/>
                          </a:solidFill>
                          <a:effectLst/>
                          <a:latin typeface="+mn-lt"/>
                        </a:rPr>
                        <a:t>Rate</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27332698"/>
                  </a:ext>
                </a:extLst>
              </a:tr>
              <a:tr h="381281">
                <a:tc>
                  <a:txBody>
                    <a:bodyPr/>
                    <a:lstStyle/>
                    <a:p>
                      <a:pPr algn="l" fontAlgn="b"/>
                      <a:r>
                        <a:rPr lang="en-US" sz="1400" b="1" i="0" u="none" strike="noStrike" dirty="0">
                          <a:solidFill>
                            <a:srgbClr val="000000"/>
                          </a:solidFill>
                          <a:effectLst/>
                          <a:latin typeface="+mn-lt"/>
                        </a:rPr>
                        <a:t>UG Resident </a:t>
                      </a:r>
                      <a:r>
                        <a:rPr lang="en-US" sz="1050" b="1" i="1" u="none" strike="noStrike" dirty="0">
                          <a:solidFill>
                            <a:srgbClr val="000000"/>
                          </a:solidFill>
                          <a:effectLst/>
                          <a:latin typeface="+mn-lt"/>
                        </a:rPr>
                        <a:t>(incoming</a:t>
                      </a:r>
                      <a:r>
                        <a:rPr lang="en-US" sz="1050" b="1" i="0" u="none" strike="noStrike" dirty="0">
                          <a:solidFill>
                            <a:srgbClr val="000000"/>
                          </a:solidFill>
                          <a:effectLst/>
                          <a:latin typeface="+mn-lt"/>
                        </a:rPr>
                        <a:t>)</a:t>
                      </a:r>
                    </a:p>
                    <a:p>
                      <a:pPr algn="l" fontAlgn="b"/>
                      <a:endParaRPr lang="en-US" sz="400" b="1" i="0" u="none" strike="noStrike" dirty="0">
                        <a:solidFill>
                          <a:srgbClr val="000000"/>
                        </a:solidFill>
                        <a:effectLst/>
                        <a:latin typeface="+mn-lt"/>
                      </a:endParaRP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400" b="1" i="0" u="none" strike="noStrike" dirty="0">
                          <a:solidFill>
                            <a:srgbClr val="000000"/>
                          </a:solidFill>
                          <a:effectLst/>
                          <a:latin typeface="+mn-lt"/>
                        </a:rPr>
                        <a:t>$            4,242 </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0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0 %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n-lt"/>
                        </a:rPr>
                        <a:t>n/a</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4,242 </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121885"/>
                  </a:ext>
                </a:extLst>
              </a:tr>
              <a:tr h="381281">
                <a:tc>
                  <a:txBody>
                    <a:bodyPr/>
                    <a:lstStyle/>
                    <a:p>
                      <a:pPr algn="l" fontAlgn="b"/>
                      <a:r>
                        <a:rPr lang="en-US" sz="1400" b="1" i="0" u="none" strike="noStrike" dirty="0">
                          <a:solidFill>
                            <a:srgbClr val="000000"/>
                          </a:solidFill>
                          <a:effectLst/>
                          <a:latin typeface="+mn-lt"/>
                        </a:rPr>
                        <a:t>UG Resident</a:t>
                      </a:r>
                      <a:br>
                        <a:rPr lang="en-US" sz="1400" b="1" i="0" u="none" strike="noStrike" dirty="0">
                          <a:solidFill>
                            <a:srgbClr val="000000"/>
                          </a:solidFill>
                          <a:effectLst/>
                          <a:latin typeface="+mn-lt"/>
                        </a:rPr>
                      </a:br>
                      <a:r>
                        <a:rPr lang="en-US" sz="1050" b="1" i="1" u="none" strike="noStrike" dirty="0">
                          <a:solidFill>
                            <a:srgbClr val="000000"/>
                          </a:solidFill>
                          <a:effectLst/>
                          <a:latin typeface="+mn-lt"/>
                        </a:rPr>
                        <a:t>(FY18-24 Fixed Tuition Cohorts)</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chemeClr val="bg2"/>
                    </a:solidFill>
                  </a:tcPr>
                </a:tc>
                <a:tc>
                  <a:txBody>
                    <a:bodyPr/>
                    <a:lstStyle/>
                    <a:p>
                      <a:pPr algn="r" fontAlgn="b"/>
                      <a:r>
                        <a:rPr lang="en-US" sz="1400" b="1" i="0" u="none" strike="noStrike" dirty="0">
                          <a:solidFill>
                            <a:srgbClr val="000000"/>
                          </a:solidFill>
                          <a:effectLst/>
                          <a:latin typeface="+mn-lt"/>
                        </a:rPr>
                        <a:t>$            4,242</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                  0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0 %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400" b="1" i="0" u="none" strike="noStrike" dirty="0">
                          <a:solidFill>
                            <a:srgbClr val="000000"/>
                          </a:solidFill>
                          <a:effectLst/>
                          <a:latin typeface="+mn-lt"/>
                        </a:rPr>
                        <a:t>n/a</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         4,242</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486582889"/>
                  </a:ext>
                </a:extLst>
              </a:tr>
              <a:tr h="381281">
                <a:tc>
                  <a:txBody>
                    <a:bodyPr/>
                    <a:lstStyle/>
                    <a:p>
                      <a:pPr algn="l" fontAlgn="b"/>
                      <a:r>
                        <a:rPr lang="en-US" sz="1400" b="1" i="0" u="none" strike="noStrike" dirty="0">
                          <a:solidFill>
                            <a:srgbClr val="000000"/>
                          </a:solidFill>
                          <a:effectLst/>
                          <a:latin typeface="+mn-lt"/>
                        </a:rPr>
                        <a:t>UG Nonresident</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400" b="1" i="0" u="none" strike="noStrike" dirty="0">
                          <a:solidFill>
                            <a:srgbClr val="000000"/>
                          </a:solidFill>
                          <a:effectLst/>
                          <a:latin typeface="+mn-lt"/>
                        </a:rPr>
                        <a:t>$          21,238 </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637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3 %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1,025,570</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21,875 </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652498"/>
                  </a:ext>
                </a:extLst>
              </a:tr>
              <a:tr h="381281">
                <a:tc>
                  <a:txBody>
                    <a:bodyPr/>
                    <a:lstStyle/>
                    <a:p>
                      <a:pPr algn="l" fontAlgn="b"/>
                      <a:r>
                        <a:rPr lang="en-US" sz="1400" b="1" i="0" u="none" strike="noStrike" dirty="0">
                          <a:solidFill>
                            <a:srgbClr val="000000"/>
                          </a:solidFill>
                          <a:effectLst/>
                          <a:latin typeface="+mn-lt"/>
                        </a:rPr>
                        <a:t>Graduate Resident</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chemeClr val="bg2"/>
                    </a:solidFill>
                  </a:tcPr>
                </a:tc>
                <a:tc>
                  <a:txBody>
                    <a:bodyPr/>
                    <a:lstStyle/>
                    <a:p>
                      <a:pPr algn="r" fontAlgn="b"/>
                      <a:r>
                        <a:rPr lang="en-US" sz="1400" b="1" i="0" u="none" strike="noStrike" dirty="0">
                          <a:solidFill>
                            <a:srgbClr val="000000"/>
                          </a:solidFill>
                          <a:effectLst/>
                          <a:latin typeface="+mn-lt"/>
                        </a:rPr>
                        <a:t>$            5,081 </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              152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3 %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            199,576</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r" fontAlgn="b"/>
                      <a:r>
                        <a:rPr lang="en-US" sz="1400" b="1" i="0" u="none" strike="noStrike" dirty="0">
                          <a:solidFill>
                            <a:srgbClr val="000000"/>
                          </a:solidFill>
                          <a:effectLst/>
                          <a:latin typeface="+mn-lt"/>
                        </a:rPr>
                        <a:t>$         5,233 </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523756704"/>
                  </a:ext>
                </a:extLst>
              </a:tr>
              <a:tr h="381281">
                <a:tc>
                  <a:txBody>
                    <a:bodyPr/>
                    <a:lstStyle/>
                    <a:p>
                      <a:pPr algn="l" fontAlgn="b"/>
                      <a:r>
                        <a:rPr lang="en-US" sz="1400" b="1" i="0" u="none" strike="noStrike" dirty="0">
                          <a:solidFill>
                            <a:srgbClr val="000000"/>
                          </a:solidFill>
                          <a:effectLst/>
                          <a:latin typeface="+mn-lt"/>
                        </a:rPr>
                        <a:t>Graduate Nonresident</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400" b="1" i="0" u="none" strike="noStrike" dirty="0">
                          <a:solidFill>
                            <a:srgbClr val="000000"/>
                          </a:solidFill>
                          <a:effectLst/>
                          <a:latin typeface="+mn-lt"/>
                        </a:rPr>
                        <a:t>$          20,841 </a:t>
                      </a:r>
                    </a:p>
                  </a:txBody>
                  <a:tcPr marL="34290" marR="34290" marT="34290" marB="3429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1,063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5.1 %  </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177,521</a:t>
                      </a:r>
                    </a:p>
                  </a:txBody>
                  <a:tcPr marL="34290" marR="34290" marT="34290" marB="3429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mn-lt"/>
                        </a:rPr>
                        <a:t>$       21,904 </a:t>
                      </a:r>
                    </a:p>
                  </a:txBody>
                  <a:tcPr marL="34290" marR="34290" marT="34290" marB="3429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836812"/>
                  </a:ext>
                </a:extLst>
              </a:tr>
              <a:tr h="381281">
                <a:tc gridSpan="6">
                  <a:txBody>
                    <a:bodyPr/>
                    <a:lstStyle/>
                    <a:p>
                      <a:pPr algn="l" fontAlgn="b"/>
                      <a:endParaRPr lang="en-US" sz="900" b="0" i="1" u="none" strike="noStrike" dirty="0">
                        <a:solidFill>
                          <a:srgbClr val="000000"/>
                        </a:solidFill>
                        <a:effectLst/>
                        <a:latin typeface="+mn-lt"/>
                      </a:endParaRPr>
                    </a:p>
                  </a:txBody>
                  <a:tcPr marL="0" marR="0" marT="0" marB="0" anchor="b">
                    <a:lnL>
                      <a:noFill/>
                    </a:lnL>
                    <a:lnR w="6350" cap="flat" cmpd="sng" algn="ctr">
                      <a:noFill/>
                      <a:prstDash val="solid"/>
                      <a:round/>
                      <a:headEnd type="none" w="med" len="med"/>
                      <a:tailEnd type="none" w="med" len="med"/>
                    </a:lnR>
                    <a:lnT>
                      <a:noFill/>
                    </a:lnT>
                    <a:lnB>
                      <a:noFill/>
                    </a:lnB>
                  </a:tcPr>
                </a:tc>
                <a:tc hMerge="1">
                  <a:txBody>
                    <a:bodyPr/>
                    <a:lstStyle/>
                    <a:p>
                      <a:pPr algn="r" fontAlgn="b"/>
                      <a:endParaRPr lang="en-US" sz="1400" b="0" i="0" u="none" strike="noStrike" dirty="0">
                        <a:solidFill>
                          <a:srgbClr val="000000"/>
                        </a:solidFill>
                        <a:effectLst/>
                        <a:latin typeface="+mn-lt"/>
                      </a:endParaRPr>
                    </a:p>
                  </a:txBody>
                  <a:tcPr marL="45720" marR="4572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US" sz="1400" b="0" i="0" u="none" strike="noStrike" dirty="0">
                        <a:solidFill>
                          <a:srgbClr val="000000"/>
                        </a:solidFill>
                        <a:effectLst/>
                        <a:latin typeface="+mn-lt"/>
                      </a:endParaRPr>
                    </a:p>
                  </a:txBody>
                  <a:tcPr marL="45720" marR="4572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US" sz="1400" b="0" i="0" u="none" strike="noStrike" dirty="0">
                        <a:solidFill>
                          <a:srgbClr val="000000"/>
                        </a:solidFill>
                        <a:effectLst/>
                        <a:latin typeface="+mn-lt"/>
                      </a:endParaRPr>
                    </a:p>
                  </a:txBody>
                  <a:tcPr marL="45720" marR="4572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US" sz="1400" b="0" i="0" u="none" strike="noStrike" dirty="0">
                        <a:solidFill>
                          <a:srgbClr val="000000"/>
                        </a:solidFill>
                        <a:effectLst/>
                        <a:latin typeface="+mn-lt"/>
                      </a:endParaRPr>
                    </a:p>
                  </a:txBody>
                  <a:tcPr marL="45720" marR="4572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US" sz="1400" b="0" i="0" u="none" strike="noStrike" dirty="0">
                        <a:solidFill>
                          <a:srgbClr val="000000"/>
                        </a:solidFill>
                        <a:effectLst/>
                        <a:latin typeface="+mn-lt"/>
                      </a:endParaRPr>
                    </a:p>
                  </a:txBody>
                  <a:tcPr marL="45720" marR="4572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6429516"/>
                  </a:ext>
                </a:extLst>
              </a:tr>
            </a:tbl>
          </a:graphicData>
        </a:graphic>
      </p:graphicFrame>
      <p:pic>
        <p:nvPicPr>
          <p:cNvPr id="5" name="Google Shape;130;p16">
            <a:extLst>
              <a:ext uri="{FF2B5EF4-FFF2-40B4-BE49-F238E27FC236}">
                <a16:creationId xmlns:a16="http://schemas.microsoft.com/office/drawing/2014/main" id="{FDE93913-58F0-1806-A0CF-BAC9172DFC56}"/>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20964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303513"/>
            <a:ext cx="8062025" cy="825566"/>
          </a:xfrm>
        </p:spPr>
        <p:txBody>
          <a:bodyPr>
            <a:normAutofit/>
          </a:bodyPr>
          <a:lstStyle/>
          <a:p>
            <a:pPr>
              <a:spcBef>
                <a:spcPct val="20000"/>
              </a:spcBef>
            </a:pPr>
            <a:r>
              <a:rPr lang="en-US" dirty="0">
                <a:solidFill>
                  <a:srgbClr val="FFCA08"/>
                </a:solidFill>
              </a:rPr>
              <a:t>2024-25 Base Tuition Rate Proposal</a:t>
            </a:r>
          </a:p>
        </p:txBody>
      </p:sp>
      <p:sp>
        <p:nvSpPr>
          <p:cNvPr id="5" name="Content Placeholder 2"/>
          <p:cNvSpPr>
            <a:spLocks noGrp="1"/>
          </p:cNvSpPr>
          <p:nvPr>
            <p:ph idx="1"/>
          </p:nvPr>
        </p:nvSpPr>
        <p:spPr>
          <a:xfrm>
            <a:off x="229899" y="1382212"/>
            <a:ext cx="8692411" cy="3124474"/>
          </a:xfrm>
        </p:spPr>
        <p:txBody>
          <a:bodyPr>
            <a:noAutofit/>
          </a:bodyPr>
          <a:lstStyle/>
          <a:p>
            <a:pPr defTabSz="914400">
              <a:lnSpc>
                <a:spcPct val="100000"/>
              </a:lnSpc>
              <a:spcBef>
                <a:spcPts val="600"/>
              </a:spcBef>
              <a:spcAft>
                <a:spcPts val="0"/>
              </a:spcAft>
              <a:buClr>
                <a:schemeClr val="tx1"/>
              </a:buClr>
            </a:pPr>
            <a:r>
              <a:rPr lang="en-US" sz="1800" b="1" dirty="0">
                <a:solidFill>
                  <a:schemeClr val="tx1"/>
                </a:solidFill>
              </a:rPr>
              <a:t>$   637	(3%) non-resident undergraduates</a:t>
            </a:r>
          </a:p>
          <a:p>
            <a:pPr defTabSz="914400">
              <a:lnSpc>
                <a:spcPct val="100000"/>
              </a:lnSpc>
              <a:spcBef>
                <a:spcPts val="600"/>
              </a:spcBef>
              <a:spcAft>
                <a:spcPts val="0"/>
              </a:spcAft>
              <a:buClr>
                <a:schemeClr val="tx1"/>
              </a:buClr>
            </a:pPr>
            <a:r>
              <a:rPr lang="en-US" sz="1800" b="1" dirty="0">
                <a:solidFill>
                  <a:schemeClr val="tx1"/>
                </a:solidFill>
              </a:rPr>
              <a:t>$   152	(3%) resident graduates</a:t>
            </a:r>
          </a:p>
          <a:p>
            <a:pPr defTabSz="914400">
              <a:lnSpc>
                <a:spcPct val="100000"/>
              </a:lnSpc>
              <a:spcBef>
                <a:spcPts val="600"/>
              </a:spcBef>
              <a:spcAft>
                <a:spcPts val="1200"/>
              </a:spcAft>
              <a:buClr>
                <a:schemeClr val="tx1"/>
              </a:buClr>
            </a:pPr>
            <a:r>
              <a:rPr lang="en-US" sz="1800" b="1" dirty="0">
                <a:solidFill>
                  <a:schemeClr val="tx1"/>
                </a:solidFill>
              </a:rPr>
              <a:t>$ 1,063	(5.1%) non-resident graduates</a:t>
            </a:r>
          </a:p>
          <a:p>
            <a:pPr defTabSz="914400">
              <a:lnSpc>
                <a:spcPct val="100000"/>
              </a:lnSpc>
              <a:spcBef>
                <a:spcPts val="1200"/>
              </a:spcBef>
              <a:spcAft>
                <a:spcPts val="1200"/>
              </a:spcAft>
              <a:buClr>
                <a:schemeClr val="tx1"/>
              </a:buClr>
            </a:pPr>
            <a:r>
              <a:rPr lang="en-US" sz="1600" b="1" dirty="0">
                <a:solidFill>
                  <a:schemeClr val="tx1"/>
                </a:solidFill>
              </a:rPr>
              <a:t>Anticipated revenue increase of $1.4M </a:t>
            </a:r>
          </a:p>
          <a:p>
            <a:pPr defTabSz="914400">
              <a:lnSpc>
                <a:spcPct val="100000"/>
              </a:lnSpc>
              <a:spcBef>
                <a:spcPct val="20000"/>
              </a:spcBef>
              <a:spcAft>
                <a:spcPts val="150"/>
              </a:spcAft>
              <a:buClr>
                <a:schemeClr val="tx1"/>
              </a:buClr>
              <a:defRPr/>
            </a:pPr>
            <a:r>
              <a:rPr lang="en-US" sz="1600" b="1" dirty="0">
                <a:solidFill>
                  <a:schemeClr val="tx1"/>
                </a:solidFill>
              </a:rPr>
              <a:t>Additional tuition revenues will be used to fund: </a:t>
            </a:r>
          </a:p>
          <a:p>
            <a:pPr marL="400050" lvl="1" indent="-279400" defTabSz="914400">
              <a:lnSpc>
                <a:spcPct val="100000"/>
              </a:lnSpc>
              <a:spcBef>
                <a:spcPts val="200"/>
              </a:spcBef>
              <a:spcAft>
                <a:spcPts val="200"/>
              </a:spcAft>
              <a:buClr>
                <a:schemeClr val="tx1"/>
              </a:buClr>
              <a:buSzPct val="135000"/>
              <a:defRPr/>
            </a:pPr>
            <a:r>
              <a:rPr lang="en-US" sz="1400" dirty="0">
                <a:solidFill>
                  <a:schemeClr val="tx1"/>
                </a:solidFill>
              </a:rPr>
              <a:t>5 new faculty position lines to serve an increased student population and maintain the high-quality education standards</a:t>
            </a:r>
          </a:p>
          <a:p>
            <a:pPr marL="400050" lvl="1" indent="-279400" defTabSz="914400">
              <a:lnSpc>
                <a:spcPct val="100000"/>
              </a:lnSpc>
              <a:spcBef>
                <a:spcPts val="200"/>
              </a:spcBef>
              <a:spcAft>
                <a:spcPts val="200"/>
              </a:spcAft>
              <a:buClr>
                <a:schemeClr val="tx1"/>
              </a:buClr>
              <a:buSzPct val="135000"/>
              <a:defRPr/>
            </a:pPr>
            <a:r>
              <a:rPr lang="en-US" sz="1400" dirty="0">
                <a:solidFill>
                  <a:schemeClr val="tx1"/>
                </a:solidFill>
              </a:rPr>
              <a:t>3 new academic advising positions to guide the current and new student population </a:t>
            </a:r>
          </a:p>
          <a:p>
            <a:pPr marL="400050" lvl="1" indent="-279400" defTabSz="914400">
              <a:lnSpc>
                <a:spcPct val="100000"/>
              </a:lnSpc>
              <a:spcBef>
                <a:spcPts val="200"/>
              </a:spcBef>
              <a:spcAft>
                <a:spcPts val="200"/>
              </a:spcAft>
              <a:buClr>
                <a:schemeClr val="tx1"/>
              </a:buClr>
              <a:buSzPct val="135000"/>
              <a:defRPr/>
            </a:pPr>
            <a:r>
              <a:rPr lang="en-US" sz="1400" dirty="0">
                <a:solidFill>
                  <a:schemeClr val="tx1"/>
                </a:solidFill>
              </a:rPr>
              <a:t>Inflationary adjustments will cover increased costs of services, materials, supplies, etc.</a:t>
            </a:r>
          </a:p>
        </p:txBody>
      </p:sp>
      <p:pic>
        <p:nvPicPr>
          <p:cNvPr id="3" name="Google Shape;130;p16">
            <a:extLst>
              <a:ext uri="{FF2B5EF4-FFF2-40B4-BE49-F238E27FC236}">
                <a16:creationId xmlns:a16="http://schemas.microsoft.com/office/drawing/2014/main" id="{7B8C8EEB-F624-D7E0-6511-00C0D8991A48}"/>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4075379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8A9A6DC-9CB6-436C-A198-57EDC00008F2}"/>
              </a:ext>
            </a:extLst>
          </p:cNvPr>
          <p:cNvGraphicFramePr>
            <a:graphicFrameLocks noGrp="1"/>
          </p:cNvGraphicFramePr>
          <p:nvPr>
            <p:extLst>
              <p:ext uri="{D42A27DB-BD31-4B8C-83A1-F6EECF244321}">
                <p14:modId xmlns:p14="http://schemas.microsoft.com/office/powerpoint/2010/main" val="2048403984"/>
              </p:ext>
            </p:extLst>
          </p:nvPr>
        </p:nvGraphicFramePr>
        <p:xfrm>
          <a:off x="273378" y="57269"/>
          <a:ext cx="7682847" cy="4971989"/>
        </p:xfrm>
        <a:graphic>
          <a:graphicData uri="http://schemas.openxmlformats.org/drawingml/2006/table">
            <a:tbl>
              <a:tblPr/>
              <a:tblGrid>
                <a:gridCol w="5354470">
                  <a:extLst>
                    <a:ext uri="{9D8B030D-6E8A-4147-A177-3AD203B41FA5}">
                      <a16:colId xmlns:a16="http://schemas.microsoft.com/office/drawing/2014/main" val="196472048"/>
                    </a:ext>
                  </a:extLst>
                </a:gridCol>
                <a:gridCol w="441077">
                  <a:extLst>
                    <a:ext uri="{9D8B030D-6E8A-4147-A177-3AD203B41FA5}">
                      <a16:colId xmlns:a16="http://schemas.microsoft.com/office/drawing/2014/main" val="2806898391"/>
                    </a:ext>
                  </a:extLst>
                </a:gridCol>
                <a:gridCol w="1232280">
                  <a:extLst>
                    <a:ext uri="{9D8B030D-6E8A-4147-A177-3AD203B41FA5}">
                      <a16:colId xmlns:a16="http://schemas.microsoft.com/office/drawing/2014/main" val="3434559869"/>
                    </a:ext>
                  </a:extLst>
                </a:gridCol>
                <a:gridCol w="655020">
                  <a:extLst>
                    <a:ext uri="{9D8B030D-6E8A-4147-A177-3AD203B41FA5}">
                      <a16:colId xmlns:a16="http://schemas.microsoft.com/office/drawing/2014/main" val="3096962055"/>
                    </a:ext>
                  </a:extLst>
                </a:gridCol>
              </a:tblGrid>
              <a:tr h="212330">
                <a:tc gridSpan="4">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Appalachian State University</a:t>
                      </a:r>
                    </a:p>
                  </a:txBody>
                  <a:tcPr marL="5227" marR="5227" marT="52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57385956"/>
                  </a:ext>
                </a:extLst>
              </a:tr>
              <a:tr h="212330">
                <a:tc gridSpan="4">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Graduate and Nonresident Base Tuition Increase Proposal</a:t>
                      </a:r>
                    </a:p>
                  </a:txBody>
                  <a:tcPr marL="5227" marR="5227" marT="52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0847495"/>
                  </a:ext>
                </a:extLst>
              </a:tr>
              <a:tr h="212330">
                <a:tc gridSpan="4">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Recommendation of Sources and Uses</a:t>
                      </a:r>
                    </a:p>
                  </a:txBody>
                  <a:tcPr marL="5227" marR="5227" marT="52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3741642"/>
                  </a:ext>
                </a:extLst>
              </a:tr>
              <a:tr h="212330">
                <a:tc gridSpan="4">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2024-25</a:t>
                      </a:r>
                    </a:p>
                  </a:txBody>
                  <a:tcPr marL="5227" marR="5227" marT="52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9896359"/>
                  </a:ext>
                </a:extLst>
              </a:tr>
              <a:tr h="182480">
                <a:tc gridSpan="4">
                  <a:txBody>
                    <a:bodyPr/>
                    <a:lstStyle/>
                    <a:p>
                      <a:pPr algn="ctr" fontAlgn="b"/>
                      <a:r>
                        <a:rPr lang="en-US" sz="700" b="1"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7959092"/>
                  </a:ext>
                </a:extLst>
              </a:tr>
              <a:tr h="241937">
                <a:tc>
                  <a:txBody>
                    <a:bodyPr/>
                    <a:lstStyle/>
                    <a:p>
                      <a:pPr algn="l" fontAlgn="b"/>
                      <a:r>
                        <a:rPr lang="en-US" sz="1400" b="1" i="0" u="none" strike="noStrike" dirty="0">
                          <a:solidFill>
                            <a:srgbClr val="000000"/>
                          </a:solidFill>
                          <a:effectLst/>
                          <a:latin typeface="Arial" panose="020B0604020202020204" pitchFamily="34" charset="0"/>
                          <a:cs typeface="Arial" panose="020B0604020202020204" pitchFamily="34" charset="0"/>
                        </a:rPr>
                        <a:t> </a:t>
                      </a:r>
                      <a:r>
                        <a:rPr lang="en-US" sz="1400" b="1" i="0" u="sng" strike="noStrike" dirty="0">
                          <a:solidFill>
                            <a:srgbClr val="000000"/>
                          </a:solidFill>
                          <a:effectLst/>
                          <a:latin typeface="Arial" panose="020B0604020202020204" pitchFamily="34" charset="0"/>
                          <a:cs typeface="Arial" panose="020B0604020202020204" pitchFamily="34" charset="0"/>
                        </a:rPr>
                        <a:t>Sources</a:t>
                      </a:r>
                      <a:r>
                        <a:rPr lang="en-US" sz="1400" b="1" i="0" u="none" strike="noStrike" dirty="0">
                          <a:solidFill>
                            <a:srgbClr val="000000"/>
                          </a:solidFill>
                          <a:effectLst/>
                          <a:latin typeface="Arial" panose="020B0604020202020204" pitchFamily="34" charset="0"/>
                          <a:cs typeface="Arial" panose="020B0604020202020204" pitchFamily="34" charset="0"/>
                        </a:rPr>
                        <a:t>:</a:t>
                      </a:r>
                      <a:endParaRPr lang="en-US" sz="1400" b="1" i="0" u="sng"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solidFill>
                      <a:schemeClr val="bg2"/>
                    </a:solidFill>
                  </a:tcPr>
                </a:tc>
                <a:tc>
                  <a:txBody>
                    <a:bodyPr/>
                    <a:lstStyle/>
                    <a:p>
                      <a:pPr algn="ctr" fontAlgn="b"/>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solidFill>
                      <a:schemeClr val="bg2"/>
                    </a:solidFill>
                  </a:tcPr>
                </a:tc>
                <a:tc>
                  <a:txBody>
                    <a:bodyPr/>
                    <a:lstStyle/>
                    <a:p>
                      <a:pPr algn="ctr" fontAlgn="b"/>
                      <a:r>
                        <a:rPr lang="en-US" sz="1400" b="1" i="0" u="none" strike="noStrike" dirty="0">
                          <a:solidFill>
                            <a:srgbClr val="000000"/>
                          </a:solidFill>
                          <a:effectLst/>
                          <a:latin typeface="Arial" panose="020B0604020202020204" pitchFamily="34" charset="0"/>
                          <a:cs typeface="Arial" panose="020B0604020202020204" pitchFamily="34" charset="0"/>
                        </a:rPr>
                        <a:t>2024-25</a:t>
                      </a:r>
                    </a:p>
                  </a:txBody>
                  <a:tcPr marL="5227" marR="5227" marT="5227"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533908683"/>
                  </a:ext>
                </a:extLst>
              </a:tr>
              <a:tr h="212330">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 Tuition Increase - UG Nonresident</a:t>
                      </a:r>
                    </a:p>
                  </a:txBody>
                  <a:tcPr marL="5227" marR="5227" marT="522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1,025,570</a:t>
                      </a:r>
                    </a:p>
                  </a:txBody>
                  <a:tcPr marL="5227" marR="5227" marT="52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759843685"/>
                  </a:ext>
                </a:extLst>
              </a:tr>
              <a:tr h="212330">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 Tuition Increase - Graduate Resident</a:t>
                      </a:r>
                    </a:p>
                  </a:txBody>
                  <a:tcPr marL="5227" marR="5227" marT="522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199,576</a:t>
                      </a:r>
                    </a:p>
                  </a:txBody>
                  <a:tcPr marL="5227" marR="5227" marT="5227"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675095906"/>
                  </a:ext>
                </a:extLst>
              </a:tr>
              <a:tr h="212330">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 Tuition Increase - Graduate Nonresident</a:t>
                      </a:r>
                    </a:p>
                  </a:txBody>
                  <a:tcPr marL="5227" marR="5227" marT="5227"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177,521</a:t>
                      </a:r>
                    </a:p>
                  </a:txBody>
                  <a:tcPr marL="5227" marR="5227" marT="5227"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206073509"/>
                  </a:ext>
                </a:extLst>
              </a:tr>
              <a:tr h="182722">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692698209"/>
                  </a:ext>
                </a:extLst>
              </a:tr>
              <a:tr h="212330">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Total Projected Revenue</a:t>
                      </a:r>
                    </a:p>
                  </a:txBody>
                  <a:tcPr marL="5227" marR="5227" marT="5227"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        1,402,667 </a:t>
                      </a:r>
                    </a:p>
                  </a:txBody>
                  <a:tcPr marL="5227" marR="5227" marT="52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345356343"/>
                  </a:ext>
                </a:extLst>
              </a:tr>
              <a:tr h="182722">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51672167"/>
                  </a:ext>
                </a:extLst>
              </a:tr>
              <a:tr h="212330">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a:t>
                      </a:r>
                      <a:r>
                        <a:rPr lang="en-US" sz="1200" b="1" i="0" u="sng" strike="noStrike" dirty="0">
                          <a:solidFill>
                            <a:srgbClr val="000000"/>
                          </a:solidFill>
                          <a:effectLst/>
                          <a:latin typeface="Arial" panose="020B0604020202020204" pitchFamily="34" charset="0"/>
                          <a:cs typeface="Arial" panose="020B0604020202020204" pitchFamily="34" charset="0"/>
                        </a:rPr>
                        <a:t>Proposed Uses:</a:t>
                      </a: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solidFill>
                      <a:schemeClr val="bg2"/>
                    </a:solidFill>
                  </a:tcPr>
                </a:tc>
                <a:tc>
                  <a:txBody>
                    <a:bodyPr/>
                    <a:lstStyle/>
                    <a:p>
                      <a:pPr algn="ctr" fontAlgn="b"/>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solidFill>
                      <a:schemeClr val="bg2"/>
                    </a:solidFill>
                  </a:tcPr>
                </a:tc>
                <a:tc>
                  <a:txBody>
                    <a:bodyPr/>
                    <a:lstStyle/>
                    <a:p>
                      <a:pPr algn="ctr" fontAlgn="b"/>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solidFill>
                      <a:schemeClr val="bg2"/>
                    </a:solidFill>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solidFill>
                      <a:schemeClr val="bg2"/>
                    </a:solidFill>
                  </a:tcPr>
                </a:tc>
                <a:extLst>
                  <a:ext uri="{0D108BD9-81ED-4DB2-BD59-A6C34878D82A}">
                    <a16:rowId xmlns:a16="http://schemas.microsoft.com/office/drawing/2014/main" val="2743369875"/>
                  </a:ext>
                </a:extLst>
              </a:tr>
              <a:tr h="305217">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Establish 5 new faculty positions for increased student population</a:t>
                      </a: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608,746 </a:t>
                      </a:r>
                    </a:p>
                  </a:txBody>
                  <a:tcPr marL="5227" marR="5227" marT="5227" marB="0" anchor="b">
                    <a:lnL>
                      <a:noFill/>
                    </a:lnL>
                    <a:lnR>
                      <a:noFill/>
                    </a:lnR>
                    <a:lnT>
                      <a:noFill/>
                    </a:lnT>
                    <a:lnB>
                      <a:noFill/>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43%</a:t>
                      </a: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22828107"/>
                  </a:ext>
                </a:extLst>
              </a:tr>
              <a:tr h="30656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Create 3 Academic Advising positions for increased student population</a:t>
                      </a: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230,846 </a:t>
                      </a:r>
                    </a:p>
                  </a:txBody>
                  <a:tcPr marL="5227" marR="5227" marT="5227" marB="0" anchor="b">
                    <a:lnL>
                      <a:noFill/>
                    </a:lnL>
                    <a:lnR>
                      <a:noFill/>
                    </a:lnR>
                    <a:lnT>
                      <a:noFill/>
                    </a:lnT>
                    <a:lnB>
                      <a:noFill/>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16%</a:t>
                      </a: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795629579"/>
                  </a:ext>
                </a:extLst>
              </a:tr>
              <a:tr h="419583">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Inflationary Adjustments— increased costs (services, supplies, materials, etc.)</a:t>
                      </a: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563,075 </a:t>
                      </a:r>
                    </a:p>
                  </a:txBody>
                  <a:tcPr marL="5227" marR="5227" marT="5227" marB="0" anchor="b">
                    <a:lnL>
                      <a:noFill/>
                    </a:lnL>
                    <a:lnR>
                      <a:noFill/>
                    </a:lnR>
                    <a:lnT>
                      <a:noFill/>
                    </a:lnT>
                    <a:lnB>
                      <a:noFill/>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40%</a:t>
                      </a: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518778805"/>
                  </a:ext>
                </a:extLst>
              </a:tr>
              <a:tr h="212330">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b">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94618051"/>
                  </a:ext>
                </a:extLst>
              </a:tr>
              <a:tr h="212330">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Total Proposed Uses</a:t>
                      </a:r>
                    </a:p>
                  </a:txBody>
                  <a:tcPr marL="5227" marR="5227" marT="5227"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        1,402,667 </a:t>
                      </a:r>
                    </a:p>
                  </a:txBody>
                  <a:tcPr marL="5227" marR="5227" marT="52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100%</a:t>
                      </a: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498560262"/>
                  </a:ext>
                </a:extLst>
              </a:tr>
              <a:tr h="212330">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5227" marR="5227" marT="52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861662125"/>
                  </a:ext>
                </a:extLst>
              </a:tr>
              <a:tr h="212330">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Balance</a:t>
                      </a: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0 </a:t>
                      </a:r>
                    </a:p>
                  </a:txBody>
                  <a:tcPr marL="5227" marR="5227" marT="52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88169820"/>
                  </a:ext>
                </a:extLst>
              </a:tr>
              <a:tr h="182722">
                <a:tc>
                  <a:txBody>
                    <a:bodyPr/>
                    <a:lstStyle/>
                    <a:p>
                      <a:pPr algn="l" fontAlgn="b"/>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215291411"/>
                  </a:ext>
                </a:extLst>
              </a:tr>
              <a:tr h="182722">
                <a:tc>
                  <a:txBody>
                    <a:bodyPr/>
                    <a:lstStyle/>
                    <a:p>
                      <a:pPr algn="l" fontAlgn="b"/>
                      <a:r>
                        <a:rPr lang="en-US" sz="1100" b="0" i="1" u="none" strike="noStrike" dirty="0">
                          <a:solidFill>
                            <a:srgbClr val="000000"/>
                          </a:solidFill>
                          <a:effectLst/>
                          <a:latin typeface="Arial" panose="020B0604020202020204" pitchFamily="34" charset="0"/>
                          <a:cs typeface="Arial" panose="020B0604020202020204" pitchFamily="34" charset="0"/>
                        </a:rPr>
                        <a:t> Note:  Includes Online Education</a:t>
                      </a:r>
                    </a:p>
                  </a:txBody>
                  <a:tcPr marL="5227" marR="5227" marT="5227"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5227" marR="5227" marT="5227"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38452"/>
                  </a:ext>
                </a:extLst>
              </a:tr>
            </a:tbl>
          </a:graphicData>
        </a:graphic>
      </p:graphicFrame>
      <p:pic>
        <p:nvPicPr>
          <p:cNvPr id="4" name="Picture 3">
            <a:extLst>
              <a:ext uri="{FF2B5EF4-FFF2-40B4-BE49-F238E27FC236}">
                <a16:creationId xmlns:a16="http://schemas.microsoft.com/office/drawing/2014/main" id="{E199CED5-C363-62F0-4BF2-ECA69E7888D3}"/>
              </a:ext>
            </a:extLst>
          </p:cNvPr>
          <p:cNvPicPr>
            <a:picLocks noChangeAspect="1"/>
          </p:cNvPicPr>
          <p:nvPr/>
        </p:nvPicPr>
        <p:blipFill rotWithShape="1">
          <a:blip r:embed="rId3"/>
          <a:srcRect b="5669"/>
          <a:stretch/>
        </p:blipFill>
        <p:spPr>
          <a:xfrm>
            <a:off x="7682752" y="4695044"/>
            <a:ext cx="1461247" cy="438051"/>
          </a:xfrm>
          <a:prstGeom prst="rect">
            <a:avLst/>
          </a:prstGeom>
        </p:spPr>
      </p:pic>
    </p:spTree>
    <p:extLst>
      <p:ext uri="{BB962C8B-B14F-4D97-AF65-F5344CB8AC3E}">
        <p14:creationId xmlns:p14="http://schemas.microsoft.com/office/powerpoint/2010/main" val="330055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15" y="203244"/>
            <a:ext cx="8195518" cy="874728"/>
          </a:xfrm>
        </p:spPr>
        <p:txBody>
          <a:bodyPr>
            <a:normAutofit/>
          </a:bodyPr>
          <a:lstStyle/>
          <a:p>
            <a:pPr defTabSz="914400">
              <a:lnSpc>
                <a:spcPct val="80000"/>
              </a:lnSpc>
              <a:spcBef>
                <a:spcPct val="20000"/>
              </a:spcBef>
            </a:pPr>
            <a:r>
              <a:rPr lang="en-US" dirty="0">
                <a:solidFill>
                  <a:srgbClr val="FFCA08"/>
                </a:solidFill>
              </a:rPr>
              <a:t>National Peer Comparison</a:t>
            </a:r>
          </a:p>
        </p:txBody>
      </p:sp>
      <p:sp>
        <p:nvSpPr>
          <p:cNvPr id="8" name="TextBox 7">
            <a:extLst>
              <a:ext uri="{FF2B5EF4-FFF2-40B4-BE49-F238E27FC236}">
                <a16:creationId xmlns:a16="http://schemas.microsoft.com/office/drawing/2014/main" id="{1AD73777-5C8C-4492-AB57-89DA5F55721E}"/>
              </a:ext>
            </a:extLst>
          </p:cNvPr>
          <p:cNvSpPr txBox="1"/>
          <p:nvPr/>
        </p:nvSpPr>
        <p:spPr>
          <a:xfrm>
            <a:off x="192014" y="1258249"/>
            <a:ext cx="8759972" cy="461665"/>
          </a:xfrm>
          <a:prstGeom prst="rect">
            <a:avLst/>
          </a:prstGeom>
          <a:noFill/>
        </p:spPr>
        <p:txBody>
          <a:bodyPr wrap="square" rtlCol="0">
            <a:spAutoFit/>
          </a:bodyPr>
          <a:lstStyle/>
          <a:p>
            <a:r>
              <a:rPr lang="en-US" sz="1200" b="1" dirty="0">
                <a:solidFill>
                  <a:schemeClr val="tx1">
                    <a:lumMod val="75000"/>
                    <a:lumOff val="25000"/>
                  </a:schemeClr>
                </a:solidFill>
              </a:rPr>
              <a:t>The requested 3.0% ($637) increase would keep App State’s non-resident undergraduate tuition rate within the third quartile of the institution’s national peers based upon the latest reported rates per IPEDS (AY 2022-23).</a:t>
            </a:r>
          </a:p>
        </p:txBody>
      </p:sp>
      <p:graphicFrame>
        <p:nvGraphicFramePr>
          <p:cNvPr id="5" name="Table 4">
            <a:extLst>
              <a:ext uri="{FF2B5EF4-FFF2-40B4-BE49-F238E27FC236}">
                <a16:creationId xmlns:a16="http://schemas.microsoft.com/office/drawing/2014/main" id="{61884588-93CF-4E48-975D-146B5BA4D0E2}"/>
              </a:ext>
            </a:extLst>
          </p:cNvPr>
          <p:cNvGraphicFramePr>
            <a:graphicFrameLocks noGrp="1"/>
          </p:cNvGraphicFramePr>
          <p:nvPr>
            <p:extLst>
              <p:ext uri="{D42A27DB-BD31-4B8C-83A1-F6EECF244321}">
                <p14:modId xmlns:p14="http://schemas.microsoft.com/office/powerpoint/2010/main" val="2244031290"/>
              </p:ext>
            </p:extLst>
          </p:nvPr>
        </p:nvGraphicFramePr>
        <p:xfrm>
          <a:off x="1545996" y="1719914"/>
          <a:ext cx="6212264" cy="2871240"/>
        </p:xfrm>
        <a:graphic>
          <a:graphicData uri="http://schemas.openxmlformats.org/drawingml/2006/table">
            <a:tbl>
              <a:tblPr/>
              <a:tblGrid>
                <a:gridCol w="3680171">
                  <a:extLst>
                    <a:ext uri="{9D8B030D-6E8A-4147-A177-3AD203B41FA5}">
                      <a16:colId xmlns:a16="http://schemas.microsoft.com/office/drawing/2014/main" val="3540669198"/>
                    </a:ext>
                  </a:extLst>
                </a:gridCol>
                <a:gridCol w="1929632">
                  <a:extLst>
                    <a:ext uri="{9D8B030D-6E8A-4147-A177-3AD203B41FA5}">
                      <a16:colId xmlns:a16="http://schemas.microsoft.com/office/drawing/2014/main" val="4171051715"/>
                    </a:ext>
                  </a:extLst>
                </a:gridCol>
                <a:gridCol w="602461">
                  <a:extLst>
                    <a:ext uri="{9D8B030D-6E8A-4147-A177-3AD203B41FA5}">
                      <a16:colId xmlns:a16="http://schemas.microsoft.com/office/drawing/2014/main" val="1256162013"/>
                    </a:ext>
                  </a:extLst>
                </a:gridCol>
              </a:tblGrid>
              <a:tr h="543450">
                <a:tc>
                  <a:txBody>
                    <a:bodyPr/>
                    <a:lstStyle/>
                    <a:p>
                      <a:pPr algn="ctr" fontAlgn="b"/>
                      <a:r>
                        <a:rPr lang="en-US" sz="1200" b="1" i="0" u="none" strike="noStrike" dirty="0">
                          <a:solidFill>
                            <a:srgbClr val="000000"/>
                          </a:solidFill>
                          <a:effectLst/>
                          <a:latin typeface="Calibri" panose="020F0502020204030204" pitchFamily="34" charset="0"/>
                        </a:rPr>
                        <a:t>Institution Name</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1" i="0" u="none" strike="noStrike" dirty="0">
                          <a:solidFill>
                            <a:srgbClr val="000000"/>
                          </a:solidFill>
                          <a:effectLst/>
                          <a:latin typeface="Calibri" panose="020F0502020204030204" pitchFamily="34" charset="0"/>
                        </a:rPr>
                        <a:t>Out-of-state average tuition: full-time undergraduates</a:t>
                      </a:r>
                    </a:p>
                    <a:p>
                      <a:pPr algn="ctr" fontAlgn="b"/>
                      <a:r>
                        <a:rPr lang="en-US" sz="1200" b="1" i="0" u="none" strike="noStrike" dirty="0">
                          <a:solidFill>
                            <a:srgbClr val="000000"/>
                          </a:solidFill>
                          <a:effectLst/>
                          <a:latin typeface="Calibri" panose="020F0502020204030204" pitchFamily="34" charset="0"/>
                        </a:rPr>
                        <a:t>(2022-23)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1" i="0" u="none" strike="noStrike" dirty="0">
                          <a:solidFill>
                            <a:srgbClr val="000000"/>
                          </a:solidFill>
                          <a:effectLst/>
                          <a:latin typeface="Calibri" panose="020F0502020204030204" pitchFamily="34" charset="0"/>
                        </a:rPr>
                        <a:t>Quartile (2022-23)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618051664"/>
                  </a:ext>
                </a:extLst>
              </a:tr>
              <a:tr h="209019">
                <a:tc>
                  <a:txBody>
                    <a:bodyPr/>
                    <a:lstStyle/>
                    <a:p>
                      <a:pPr algn="l" fontAlgn="b"/>
                      <a:r>
                        <a:rPr lang="en-US" sz="1200" b="0" i="0" u="none" strike="noStrike" dirty="0">
                          <a:solidFill>
                            <a:srgbClr val="000000"/>
                          </a:solidFill>
                          <a:effectLst/>
                          <a:latin typeface="Calibri" panose="020F0502020204030204" pitchFamily="34" charset="0"/>
                        </a:rPr>
                        <a:t>College of Charleston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35,338</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04510377"/>
                  </a:ext>
                </a:extLst>
              </a:tr>
              <a:tr h="209019">
                <a:tc>
                  <a:txBody>
                    <a:bodyPr/>
                    <a:lstStyle/>
                    <a:p>
                      <a:pPr algn="l" fontAlgn="b"/>
                      <a:r>
                        <a:rPr lang="en-US" sz="1200" b="0" i="0" u="none" strike="noStrike" dirty="0">
                          <a:solidFill>
                            <a:srgbClr val="000000"/>
                          </a:solidFill>
                          <a:effectLst/>
                          <a:latin typeface="Calibri" panose="020F0502020204030204" pitchFamily="34" charset="0"/>
                        </a:rPr>
                        <a:t>Miami University-Oxford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34,171</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98825628"/>
                  </a:ext>
                </a:extLst>
              </a:tr>
              <a:tr h="209019">
                <a:tc>
                  <a:txBody>
                    <a:bodyPr/>
                    <a:lstStyle/>
                    <a:p>
                      <a:pPr algn="l" fontAlgn="b"/>
                      <a:r>
                        <a:rPr lang="en-US" sz="1200" b="0" i="0" u="none" strike="noStrike" dirty="0">
                          <a:solidFill>
                            <a:srgbClr val="000000"/>
                          </a:solidFill>
                          <a:effectLst/>
                          <a:latin typeface="Calibri" panose="020F0502020204030204" pitchFamily="34" charset="0"/>
                        </a:rPr>
                        <a:t>Western Washington University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25,666</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88464496"/>
                  </a:ext>
                </a:extLst>
              </a:tr>
              <a:tr h="209019">
                <a:tc>
                  <a:txBody>
                    <a:bodyPr/>
                    <a:lstStyle/>
                    <a:p>
                      <a:pPr algn="l" fontAlgn="b"/>
                      <a:r>
                        <a:rPr lang="en-US" sz="1200" b="0" i="0" u="none" strike="noStrike" dirty="0">
                          <a:solidFill>
                            <a:srgbClr val="000000"/>
                          </a:solidFill>
                          <a:effectLst/>
                          <a:latin typeface="Calibri" panose="020F0502020204030204" pitchFamily="34" charset="0"/>
                        </a:rPr>
                        <a:t>James Madison University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24,744</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634609"/>
                  </a:ext>
                </a:extLst>
              </a:tr>
              <a:tr h="209019">
                <a:tc>
                  <a:txBody>
                    <a:bodyPr/>
                    <a:lstStyle/>
                    <a:p>
                      <a:pPr algn="l" fontAlgn="b"/>
                      <a:r>
                        <a:rPr lang="en-US" sz="1400" b="1" i="0" u="none" strike="noStrike" dirty="0">
                          <a:solidFill>
                            <a:srgbClr val="000000"/>
                          </a:solidFill>
                          <a:effectLst/>
                          <a:latin typeface="Calibri" panose="020F0502020204030204" pitchFamily="34" charset="0"/>
                        </a:rPr>
                        <a:t>Appalachian State University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CC"/>
                    </a:solidFill>
                  </a:tcPr>
                </a:tc>
                <a:tc>
                  <a:txBody>
                    <a:bodyPr/>
                    <a:lstStyle/>
                    <a:p>
                      <a:pPr lvl="0" algn="r" fontAlgn="b"/>
                      <a:r>
                        <a:rPr lang="en-US" sz="1400" b="1" i="0" u="none" strike="noStrike" dirty="0">
                          <a:solidFill>
                            <a:srgbClr val="000000"/>
                          </a:solidFill>
                          <a:effectLst/>
                          <a:latin typeface="Calibri" panose="020F0502020204030204" pitchFamily="34" charset="0"/>
                        </a:rPr>
                        <a:t>20,246</a:t>
                      </a:r>
                      <a:r>
                        <a:rPr lang="en-US" sz="1400" b="1" i="0" u="none" strike="noStrike" dirty="0">
                          <a:solidFill>
                            <a:schemeClr val="bg1"/>
                          </a:solidFill>
                          <a:effectLst/>
                          <a:latin typeface="Calibri" panose="020F0502020204030204" pitchFamily="34" charset="0"/>
                        </a:rPr>
                        <a:t>.0</a:t>
                      </a:r>
                      <a:r>
                        <a:rPr lang="en-US" sz="14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CC"/>
                    </a:solidFill>
                  </a:tcPr>
                </a:tc>
                <a:tc>
                  <a:txBody>
                    <a:bodyPr/>
                    <a:lstStyle/>
                    <a:p>
                      <a:pPr algn="ctr" fontAlgn="b"/>
                      <a:r>
                        <a:rPr lang="en-US" sz="1400" b="1" i="0" u="none" strike="noStrike" dirty="0">
                          <a:solidFill>
                            <a:srgbClr val="000000"/>
                          </a:solidFill>
                          <a:effectLst/>
                          <a:latin typeface="Calibri" panose="020F0502020204030204" pitchFamily="34" charset="0"/>
                        </a:rPr>
                        <a:t>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507247152"/>
                  </a:ext>
                </a:extLst>
              </a:tr>
              <a:tr h="209019">
                <a:tc>
                  <a:txBody>
                    <a:bodyPr/>
                    <a:lstStyle/>
                    <a:p>
                      <a:pPr algn="l" fontAlgn="b"/>
                      <a:r>
                        <a:rPr lang="en-US" sz="1200" b="0" i="0" u="none" strike="noStrike" dirty="0">
                          <a:solidFill>
                            <a:srgbClr val="000000"/>
                          </a:solidFill>
                          <a:effectLst/>
                          <a:latin typeface="Calibri" panose="020F0502020204030204" pitchFamily="34" charset="0"/>
                        </a:rPr>
                        <a:t>Grand Valley State University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20,198</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993567076"/>
                  </a:ext>
                </a:extLst>
              </a:tr>
              <a:tr h="209019">
                <a:tc>
                  <a:txBody>
                    <a:bodyPr/>
                    <a:lstStyle/>
                    <a:p>
                      <a:pPr algn="l" fontAlgn="b"/>
                      <a:r>
                        <a:rPr lang="en-US" sz="1200" b="0" i="0" u="none" strike="noStrike" dirty="0">
                          <a:solidFill>
                            <a:srgbClr val="000000"/>
                          </a:solidFill>
                          <a:effectLst/>
                          <a:latin typeface="Calibri" panose="020F0502020204030204" pitchFamily="34" charset="0"/>
                        </a:rPr>
                        <a:t>West Chester University of Pennsylvania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19,290</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497578676"/>
                  </a:ext>
                </a:extLst>
              </a:tr>
              <a:tr h="209019">
                <a:tc>
                  <a:txBody>
                    <a:bodyPr/>
                    <a:lstStyle/>
                    <a:p>
                      <a:pPr algn="l" fontAlgn="b"/>
                      <a:r>
                        <a:rPr lang="en-US" sz="1200" b="0" i="0" u="none" strike="noStrike" dirty="0">
                          <a:solidFill>
                            <a:srgbClr val="000000"/>
                          </a:solidFill>
                          <a:effectLst/>
                          <a:latin typeface="Calibri" panose="020F0502020204030204" pitchFamily="34" charset="0"/>
                        </a:rPr>
                        <a:t>Bowling Green State University-Main Campus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18,765</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74688104"/>
                  </a:ext>
                </a:extLst>
              </a:tr>
              <a:tr h="209019">
                <a:tc>
                  <a:txBody>
                    <a:bodyPr/>
                    <a:lstStyle/>
                    <a:p>
                      <a:pPr algn="l" fontAlgn="b"/>
                      <a:r>
                        <a:rPr lang="en-US" sz="1200" b="0" i="0" u="none" strike="noStrike" dirty="0">
                          <a:solidFill>
                            <a:srgbClr val="000000"/>
                          </a:solidFill>
                          <a:effectLst/>
                          <a:latin typeface="Calibri" panose="020F0502020204030204" pitchFamily="34" charset="0"/>
                        </a:rPr>
                        <a:t>Western Michigan University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18,154</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39994834"/>
                  </a:ext>
                </a:extLst>
              </a:tr>
              <a:tr h="209019">
                <a:tc>
                  <a:txBody>
                    <a:bodyPr/>
                    <a:lstStyle/>
                    <a:p>
                      <a:pPr algn="l" fontAlgn="b"/>
                      <a:r>
                        <a:rPr lang="en-US" sz="1200" b="0" i="0" u="none" strike="noStrike" dirty="0">
                          <a:solidFill>
                            <a:srgbClr val="000000"/>
                          </a:solidFill>
                          <a:effectLst/>
                          <a:latin typeface="Calibri" panose="020F0502020204030204" pitchFamily="34" charset="0"/>
                        </a:rPr>
                        <a:t>California Polytechnic State University-San Luis Obispo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lvl="0" algn="r" fontAlgn="b"/>
                      <a:r>
                        <a:rPr lang="en-US" sz="1200" b="0" i="0" u="none" strike="noStrike" dirty="0">
                          <a:solidFill>
                            <a:srgbClr val="000000"/>
                          </a:solidFill>
                          <a:effectLst/>
                          <a:latin typeface="Calibri" panose="020F0502020204030204" pitchFamily="34" charset="0"/>
                        </a:rPr>
                        <a:t>17,622</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03298275"/>
                  </a:ext>
                </a:extLst>
              </a:tr>
              <a:tr h="209019">
                <a:tc>
                  <a:txBody>
                    <a:bodyPr/>
                    <a:lstStyle/>
                    <a:p>
                      <a:pPr algn="l" fontAlgn="b"/>
                      <a:r>
                        <a:rPr lang="en-US" sz="1200" b="0" i="0" u="none" strike="noStrike" dirty="0">
                          <a:solidFill>
                            <a:srgbClr val="000000"/>
                          </a:solidFill>
                          <a:effectLst/>
                          <a:latin typeface="Calibri" panose="020F0502020204030204" pitchFamily="34" charset="0"/>
                        </a:rPr>
                        <a:t>Indiana University of Pennsylvania-Main Campus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lvl="0" algn="r" fontAlgn="b"/>
                      <a:r>
                        <a:rPr lang="en-US" sz="1200" b="0" i="0" u="none" strike="noStrike" dirty="0">
                          <a:solidFill>
                            <a:srgbClr val="000000"/>
                          </a:solidFill>
                          <a:effectLst/>
                          <a:latin typeface="Calibri" panose="020F0502020204030204" pitchFamily="34" charset="0"/>
                        </a:rPr>
                        <a:t>13,890</a:t>
                      </a:r>
                      <a:r>
                        <a:rPr lang="en-US" sz="1200" b="0" i="0" u="none" strike="noStrike" dirty="0">
                          <a:solidFill>
                            <a:schemeClr val="bg1"/>
                          </a:solidFill>
                          <a:effectLst/>
                          <a:latin typeface="Calibri" panose="020F0502020204030204" pitchFamily="34" charset="0"/>
                        </a:rPr>
                        <a:t>.0</a:t>
                      </a:r>
                      <a:r>
                        <a:rPr lang="en-US" sz="12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849095"/>
                  </a:ext>
                </a:extLst>
              </a:tr>
            </a:tbl>
          </a:graphicData>
        </a:graphic>
      </p:graphicFrame>
      <p:pic>
        <p:nvPicPr>
          <p:cNvPr id="3" name="Google Shape;130;p16">
            <a:extLst>
              <a:ext uri="{FF2B5EF4-FFF2-40B4-BE49-F238E27FC236}">
                <a16:creationId xmlns:a16="http://schemas.microsoft.com/office/drawing/2014/main" id="{AC5BBAF1-584F-9189-6AB9-3730E1D76287}"/>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097204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0" dirty="0">
                <a:latin typeface="+mj-lt"/>
              </a:rPr>
              <a:t>School-Based Tuition Increase</a:t>
            </a:r>
            <a:br>
              <a:rPr lang="en-US" sz="3200" i="0" dirty="0">
                <a:latin typeface="+mj-lt"/>
              </a:rPr>
            </a:br>
            <a:r>
              <a:rPr lang="en-US" sz="3200" i="0" dirty="0">
                <a:latin typeface="+mj-lt"/>
              </a:rPr>
              <a:t>Proposals</a:t>
            </a:r>
            <a:endParaRPr lang="en-US" i="0" dirty="0">
              <a:latin typeface="+mj-lt"/>
            </a:endParaRPr>
          </a:p>
        </p:txBody>
      </p:sp>
    </p:spTree>
    <p:extLst>
      <p:ext uri="{BB962C8B-B14F-4D97-AF65-F5344CB8AC3E}">
        <p14:creationId xmlns:p14="http://schemas.microsoft.com/office/powerpoint/2010/main" val="143816956"/>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475858"/>
            <a:ext cx="8062025" cy="710669"/>
          </a:xfrm>
        </p:spPr>
        <p:txBody>
          <a:bodyPr>
            <a:normAutofit/>
          </a:bodyPr>
          <a:lstStyle/>
          <a:p>
            <a:r>
              <a:rPr lang="en-US" dirty="0">
                <a:solidFill>
                  <a:srgbClr val="FFCA08"/>
                </a:solidFill>
              </a:rPr>
              <a:t>Executive Summary</a:t>
            </a:r>
          </a:p>
        </p:txBody>
      </p:sp>
      <p:sp>
        <p:nvSpPr>
          <p:cNvPr id="3" name="Content Placeholder 2"/>
          <p:cNvSpPr>
            <a:spLocks noGrp="1"/>
          </p:cNvSpPr>
          <p:nvPr>
            <p:ph idx="1"/>
          </p:nvPr>
        </p:nvSpPr>
        <p:spPr>
          <a:xfrm>
            <a:off x="229899" y="1281952"/>
            <a:ext cx="8697285" cy="3385600"/>
          </a:xfrm>
        </p:spPr>
        <p:txBody>
          <a:bodyPr>
            <a:noAutofit/>
          </a:bodyPr>
          <a:lstStyle/>
          <a:p>
            <a:pPr defTabSz="914400">
              <a:lnSpc>
                <a:spcPct val="100000"/>
              </a:lnSpc>
              <a:spcBef>
                <a:spcPts val="0"/>
              </a:spcBef>
              <a:spcAft>
                <a:spcPts val="0"/>
              </a:spcAft>
              <a:buClr>
                <a:schemeClr val="tx1"/>
              </a:buClr>
              <a:buSzPct val="125000"/>
            </a:pPr>
            <a:r>
              <a:rPr lang="en-US" sz="2000" b="1" dirty="0">
                <a:solidFill>
                  <a:schemeClr val="tx1"/>
                </a:solidFill>
              </a:rPr>
              <a:t>UNC Board of Governors Guidance (September 2023)</a:t>
            </a:r>
          </a:p>
          <a:p>
            <a:pPr defTabSz="914400">
              <a:spcBef>
                <a:spcPts val="0"/>
              </a:spcBef>
              <a:spcAft>
                <a:spcPts val="600"/>
              </a:spcAft>
              <a:buClr>
                <a:schemeClr val="tx1"/>
              </a:buClr>
              <a:buSzPct val="125000"/>
            </a:pPr>
            <a:r>
              <a:rPr lang="en-US" sz="1600" dirty="0">
                <a:solidFill>
                  <a:schemeClr val="tx1"/>
                </a:solidFill>
              </a:rPr>
              <a:t>Requests for 2024-25 tuition and fee adjustments must be submitted by December 1, 2023</a:t>
            </a:r>
            <a:endParaRPr lang="en-US" sz="1600" baseline="30000" dirty="0">
              <a:solidFill>
                <a:schemeClr val="tx1"/>
              </a:solidFill>
            </a:endParaRPr>
          </a:p>
          <a:p>
            <a:pPr marL="522288" lvl="1" indent="-280988" defTabSz="914400">
              <a:spcBef>
                <a:spcPts val="0"/>
              </a:spcBef>
              <a:spcAft>
                <a:spcPts val="0"/>
              </a:spcAft>
              <a:buClr>
                <a:schemeClr val="tx1"/>
              </a:buClr>
              <a:buSzPct val="125000"/>
            </a:pPr>
            <a:r>
              <a:rPr lang="en-US" sz="1600" b="1" dirty="0">
                <a:solidFill>
                  <a:schemeClr val="tx1"/>
                </a:solidFill>
              </a:rPr>
              <a:t>Tuition and Program Fees:</a:t>
            </a:r>
            <a:r>
              <a:rPr lang="en-US" sz="1600" dirty="0">
                <a:solidFill>
                  <a:schemeClr val="tx1"/>
                </a:solidFill>
              </a:rPr>
              <a:t> </a:t>
            </a:r>
          </a:p>
          <a:p>
            <a:pPr marL="858838" lvl="2" indent="-290513" defTabSz="914400">
              <a:spcBef>
                <a:spcPts val="0"/>
              </a:spcBef>
              <a:spcAft>
                <a:spcPts val="0"/>
              </a:spcAft>
              <a:buClr>
                <a:schemeClr val="tx1"/>
              </a:buClr>
              <a:buSzPct val="125000"/>
            </a:pPr>
            <a:r>
              <a:rPr lang="en-US" sz="1400" dirty="0">
                <a:solidFill>
                  <a:schemeClr val="tx1"/>
                </a:solidFill>
              </a:rPr>
              <a:t>No resident undergraduate base tuition increases allowed</a:t>
            </a:r>
          </a:p>
          <a:p>
            <a:pPr marL="858838" lvl="2" indent="-290513" defTabSz="914400">
              <a:spcBef>
                <a:spcPts val="0"/>
              </a:spcBef>
              <a:spcAft>
                <a:spcPts val="400"/>
              </a:spcAft>
              <a:buClr>
                <a:schemeClr val="tx1"/>
              </a:buClr>
              <a:buSzPct val="125000"/>
            </a:pPr>
            <a:r>
              <a:rPr lang="en-US" sz="1400" dirty="0">
                <a:solidFill>
                  <a:schemeClr val="tx1"/>
                </a:solidFill>
              </a:rPr>
              <a:t>Non-resident undergraduate base tuition increases must be market-based</a:t>
            </a:r>
          </a:p>
          <a:p>
            <a:pPr marL="858838" lvl="2" indent="-290513" defTabSz="914400">
              <a:lnSpc>
                <a:spcPct val="100000"/>
              </a:lnSpc>
              <a:spcBef>
                <a:spcPts val="0"/>
              </a:spcBef>
              <a:spcAft>
                <a:spcPts val="400"/>
              </a:spcAft>
              <a:buClr>
                <a:schemeClr val="tx1"/>
              </a:buClr>
              <a:buSzPct val="125000"/>
            </a:pPr>
            <a:r>
              <a:rPr lang="en-US" sz="1400" dirty="0">
                <a:solidFill>
                  <a:schemeClr val="tx1"/>
                </a:solidFill>
              </a:rPr>
              <a:t>Graduate base tuition and differential increases should be market-based AND based upon program needs</a:t>
            </a:r>
          </a:p>
          <a:p>
            <a:pPr marL="858838" lvl="2" indent="-290513" defTabSz="914400">
              <a:spcBef>
                <a:spcPts val="0"/>
              </a:spcBef>
              <a:spcAft>
                <a:spcPts val="600"/>
              </a:spcAft>
              <a:buClr>
                <a:schemeClr val="tx1"/>
              </a:buClr>
              <a:buSzPct val="125000"/>
            </a:pPr>
            <a:r>
              <a:rPr lang="en-US" sz="1400" dirty="0">
                <a:solidFill>
                  <a:schemeClr val="tx1"/>
                </a:solidFill>
              </a:rPr>
              <a:t>New special fees may only be proposed for newly approved programs</a:t>
            </a:r>
          </a:p>
          <a:p>
            <a:pPr marL="522288" lvl="1" indent="-280988" defTabSz="914400">
              <a:spcBef>
                <a:spcPts val="0"/>
              </a:spcBef>
              <a:spcAft>
                <a:spcPts val="0"/>
              </a:spcAft>
              <a:buClr>
                <a:schemeClr val="tx1"/>
              </a:buClr>
              <a:buSzPct val="125000"/>
            </a:pPr>
            <a:r>
              <a:rPr lang="en-US" sz="1600" b="1" dirty="0">
                <a:solidFill>
                  <a:schemeClr val="tx1"/>
                </a:solidFill>
              </a:rPr>
              <a:t>General Fees:</a:t>
            </a:r>
          </a:p>
          <a:p>
            <a:pPr marL="858838" lvl="1" indent="-290513" defTabSz="914400">
              <a:spcBef>
                <a:spcPts val="0"/>
              </a:spcBef>
              <a:spcAft>
                <a:spcPts val="0"/>
              </a:spcAft>
              <a:buClr>
                <a:schemeClr val="tx1"/>
              </a:buClr>
              <a:buSzPct val="125000"/>
            </a:pPr>
            <a:r>
              <a:rPr lang="en-US" sz="1400" dirty="0">
                <a:solidFill>
                  <a:schemeClr val="tx1"/>
                </a:solidFill>
              </a:rPr>
              <a:t>May not exceed 3% overall AND</a:t>
            </a:r>
          </a:p>
          <a:p>
            <a:pPr marL="858838" lvl="1" indent="-290513" defTabSz="914400">
              <a:spcBef>
                <a:spcPts val="0"/>
              </a:spcBef>
              <a:spcAft>
                <a:spcPts val="0"/>
              </a:spcAft>
              <a:buClr>
                <a:schemeClr val="tx1"/>
              </a:buClr>
              <a:buSzPct val="125000"/>
            </a:pPr>
            <a:r>
              <a:rPr lang="en-US" sz="1400" dirty="0">
                <a:solidFill>
                  <a:schemeClr val="tx1"/>
                </a:solidFill>
              </a:rPr>
              <a:t>Must be utilized for inflationary/cost increase needs rather than new initiatives</a:t>
            </a:r>
          </a:p>
          <a:p>
            <a:pPr marL="800100" lvl="1" indent="-285750" defTabSz="914400">
              <a:spcBef>
                <a:spcPts val="0"/>
              </a:spcBef>
              <a:spcAft>
                <a:spcPts val="0"/>
              </a:spcAft>
              <a:buFont typeface="Wingdings" pitchFamily="2" charset="2"/>
              <a:buChar char="§"/>
            </a:pPr>
            <a:endParaRPr lang="en-US" sz="1300" b="1" dirty="0"/>
          </a:p>
          <a:p>
            <a:pPr marL="800100" lvl="1" indent="-285750" defTabSz="914400">
              <a:spcBef>
                <a:spcPts val="0"/>
              </a:spcBef>
              <a:buFont typeface="Wingdings" pitchFamily="2" charset="2"/>
              <a:buChar char="§"/>
            </a:pPr>
            <a:endParaRPr lang="en-US" sz="1300" dirty="0"/>
          </a:p>
        </p:txBody>
      </p:sp>
      <p:pic>
        <p:nvPicPr>
          <p:cNvPr id="5" name="Google Shape;130;p16">
            <a:extLst>
              <a:ext uri="{FF2B5EF4-FFF2-40B4-BE49-F238E27FC236}">
                <a16:creationId xmlns:a16="http://schemas.microsoft.com/office/drawing/2014/main" id="{38B6C40C-7284-C16C-3EF0-744937FEC969}"/>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85616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00" y="0"/>
            <a:ext cx="8285452" cy="1268018"/>
          </a:xfrm>
        </p:spPr>
        <p:txBody>
          <a:bodyPr>
            <a:normAutofit/>
          </a:bodyPr>
          <a:lstStyle/>
          <a:p>
            <a:pPr defTabSz="914400">
              <a:lnSpc>
                <a:spcPct val="110000"/>
              </a:lnSpc>
              <a:spcBef>
                <a:spcPts val="624"/>
              </a:spcBef>
              <a:spcAft>
                <a:spcPts val="600"/>
              </a:spcAft>
            </a:pPr>
            <a:r>
              <a:rPr lang="en-US" dirty="0">
                <a:solidFill>
                  <a:srgbClr val="FFCA08"/>
                </a:solidFill>
              </a:rPr>
              <a:t>Graduate and Professional School Tuition</a:t>
            </a:r>
            <a:br>
              <a:rPr lang="en-US" dirty="0"/>
            </a:br>
            <a:r>
              <a:rPr lang="en-US" sz="1600" i="1" dirty="0">
                <a:solidFill>
                  <a:schemeClr val="accent1"/>
                </a:solidFill>
              </a:rPr>
              <a:t>Beaver College of Health Sciences</a:t>
            </a:r>
            <a:br>
              <a:rPr lang="en-US" sz="1600" i="1" dirty="0">
                <a:solidFill>
                  <a:schemeClr val="accent1"/>
                </a:solidFill>
              </a:rPr>
            </a:br>
            <a:r>
              <a:rPr lang="en-US" sz="1600" i="1" dirty="0">
                <a:solidFill>
                  <a:schemeClr val="accent1"/>
                </a:solidFill>
              </a:rPr>
              <a:t>Walker College of Business</a:t>
            </a:r>
            <a:endParaRPr lang="en-US" dirty="0">
              <a:solidFill>
                <a:schemeClr val="accent1"/>
              </a:solidFill>
            </a:endParaRPr>
          </a:p>
        </p:txBody>
      </p:sp>
      <p:sp>
        <p:nvSpPr>
          <p:cNvPr id="7" name="Content Placeholder 2"/>
          <p:cNvSpPr>
            <a:spLocks noGrp="1"/>
          </p:cNvSpPr>
          <p:nvPr>
            <p:ph idx="1"/>
          </p:nvPr>
        </p:nvSpPr>
        <p:spPr>
          <a:xfrm>
            <a:off x="229899" y="1458403"/>
            <a:ext cx="8692411" cy="3017624"/>
          </a:xfrm>
        </p:spPr>
        <p:txBody>
          <a:bodyPr>
            <a:noAutofit/>
          </a:bodyPr>
          <a:lstStyle/>
          <a:p>
            <a:pPr>
              <a:lnSpc>
                <a:spcPct val="100000"/>
              </a:lnSpc>
            </a:pPr>
            <a:r>
              <a:rPr lang="en-US" sz="1600" b="1" dirty="0">
                <a:solidFill>
                  <a:schemeClr val="tx1"/>
                </a:solidFill>
              </a:rPr>
              <a:t>Masters in Health Administration/Masters in Business Administration dual degree:</a:t>
            </a:r>
            <a:br>
              <a:rPr lang="en-US" sz="1600" b="1" dirty="0">
                <a:solidFill>
                  <a:schemeClr val="tx1"/>
                </a:solidFill>
              </a:rPr>
            </a:br>
            <a:r>
              <a:rPr lang="en-US" sz="1600" b="1" i="1" dirty="0">
                <a:solidFill>
                  <a:schemeClr val="tx1"/>
                </a:solidFill>
              </a:rPr>
              <a:t>$3,366 per year</a:t>
            </a:r>
          </a:p>
          <a:p>
            <a:pPr>
              <a:lnSpc>
                <a:spcPct val="100000"/>
              </a:lnSpc>
            </a:pPr>
            <a:br>
              <a:rPr lang="en-US" sz="1600" b="1" i="1" dirty="0">
                <a:solidFill>
                  <a:schemeClr val="tx1"/>
                </a:solidFill>
              </a:rPr>
            </a:br>
            <a:endParaRPr lang="en-US" sz="1600" b="1" i="1" dirty="0">
              <a:solidFill>
                <a:schemeClr val="tx1"/>
              </a:solidFill>
            </a:endParaRPr>
          </a:p>
        </p:txBody>
      </p:sp>
      <p:sp>
        <p:nvSpPr>
          <p:cNvPr id="5" name="Text Box 3">
            <a:extLst>
              <a:ext uri="{FF2B5EF4-FFF2-40B4-BE49-F238E27FC236}">
                <a16:creationId xmlns:a16="http://schemas.microsoft.com/office/drawing/2014/main" id="{0C6F597D-BBD5-4084-AD2A-5FC191DB4191}"/>
              </a:ext>
            </a:extLst>
          </p:cNvPr>
          <p:cNvSpPr txBox="1">
            <a:spLocks noChangeArrowheads="1"/>
          </p:cNvSpPr>
          <p:nvPr/>
        </p:nvSpPr>
        <p:spPr bwMode="auto">
          <a:xfrm>
            <a:off x="229899" y="2015353"/>
            <a:ext cx="8554842" cy="2460674"/>
          </a:xfrm>
          <a:prstGeom prst="rect">
            <a:avLst/>
          </a:prstGeom>
          <a:noFill/>
          <a:ln w="12700" cap="sq">
            <a:noFill/>
            <a:miter lim="800000"/>
            <a:headEnd type="none" w="sm" len="sm"/>
            <a:tailEnd type="none" w="sm" len="sm"/>
          </a:ln>
        </p:spPr>
        <p:txBody>
          <a:bodyPr wrap="square">
            <a:spAutoFit/>
          </a:bodyPr>
          <a:lstStyle/>
          <a:p>
            <a:pPr marL="285750" indent="-285750" defTabSz="685800">
              <a:spcBef>
                <a:spcPct val="20000"/>
              </a:spcBef>
              <a:buSzPct val="135000"/>
              <a:buFont typeface="Arial" panose="020B0604020202020204" pitchFamily="34" charset="0"/>
              <a:buChar char="•"/>
              <a:defRPr/>
            </a:pPr>
            <a:r>
              <a:rPr lang="en-US" b="1" dirty="0">
                <a:latin typeface="+mj-lt"/>
              </a:rPr>
              <a:t>Intent is to save dual degree students money</a:t>
            </a:r>
          </a:p>
          <a:p>
            <a:pPr marL="749300" lvl="1" indent="-292100" defTabSz="685800">
              <a:spcBef>
                <a:spcPct val="20000"/>
              </a:spcBef>
              <a:buSzPct val="135000"/>
              <a:buFont typeface="Arial" panose="020B0604020202020204" pitchFamily="34" charset="0"/>
              <a:buChar char="•"/>
              <a:defRPr/>
            </a:pPr>
            <a:r>
              <a:rPr lang="en-US" dirty="0">
                <a:latin typeface="+mj-lt"/>
              </a:rPr>
              <a:t>Current tuition differential per credit hour for MHA is $166.67; MBA is $225</a:t>
            </a:r>
          </a:p>
          <a:p>
            <a:pPr marL="749300" lvl="1" indent="-292100" defTabSz="685800">
              <a:spcBef>
                <a:spcPct val="20000"/>
              </a:spcBef>
              <a:buSzPct val="135000"/>
              <a:buFont typeface="Arial" panose="020B0604020202020204" pitchFamily="34" charset="0"/>
              <a:buChar char="•"/>
              <a:defRPr/>
            </a:pPr>
            <a:r>
              <a:rPr lang="en-US" dirty="0">
                <a:latin typeface="+mj-lt"/>
              </a:rPr>
              <a:t>Rather than charging tuition differential for both programs, proposal is to charge a single rate of</a:t>
            </a:r>
            <a:br>
              <a:rPr lang="en-US" dirty="0">
                <a:latin typeface="+mj-lt"/>
              </a:rPr>
            </a:br>
            <a:r>
              <a:rPr lang="en-US" dirty="0">
                <a:latin typeface="+mj-lt"/>
              </a:rPr>
              <a:t>$187 per credit hour for MBA/MHA dual degree students</a:t>
            </a:r>
          </a:p>
          <a:p>
            <a:pPr lvl="1">
              <a:buSzPct val="135000"/>
            </a:pPr>
            <a:endParaRPr lang="en-US" b="0" i="0" dirty="0">
              <a:effectLst/>
              <a:latin typeface="+mj-lt"/>
            </a:endParaRPr>
          </a:p>
          <a:p>
            <a:pPr marL="285750" lvl="2" indent="-285750">
              <a:buSzPct val="135000"/>
              <a:buFont typeface="Arial" panose="020B0604020202020204" pitchFamily="34" charset="0"/>
              <a:buChar char="•"/>
            </a:pPr>
            <a:r>
              <a:rPr lang="en-US" b="1" i="0" dirty="0">
                <a:effectLst/>
                <a:latin typeface="+mj-lt"/>
              </a:rPr>
              <a:t>Uses of the fee mirror the current uses:</a:t>
            </a:r>
          </a:p>
          <a:p>
            <a:pPr marL="742950" lvl="1" indent="-285750" algn="l">
              <a:buSzPct val="135000"/>
              <a:buFont typeface="Arial" panose="020B0604020202020204" pitchFamily="34" charset="0"/>
              <a:buChar char="•"/>
            </a:pPr>
            <a:r>
              <a:rPr lang="en-US" b="0" i="0" dirty="0">
                <a:effectLst/>
                <a:latin typeface="+mj-lt"/>
              </a:rPr>
              <a:t>Career Services</a:t>
            </a:r>
          </a:p>
          <a:p>
            <a:pPr marL="742950" lvl="1" indent="-285750" algn="l">
              <a:buSzPct val="135000"/>
              <a:buFont typeface="Arial" panose="020B0604020202020204" pitchFamily="34" charset="0"/>
              <a:buChar char="•"/>
            </a:pPr>
            <a:r>
              <a:rPr lang="en-US" b="0" i="0" dirty="0">
                <a:effectLst/>
                <a:latin typeface="+mj-lt"/>
              </a:rPr>
              <a:t>Scholarships</a:t>
            </a:r>
          </a:p>
          <a:p>
            <a:pPr marL="742950" lvl="1" indent="-285750" algn="l">
              <a:buSzPct val="135000"/>
              <a:buFont typeface="Arial" panose="020B0604020202020204" pitchFamily="34" charset="0"/>
              <a:buChar char="•"/>
            </a:pPr>
            <a:r>
              <a:rPr lang="en-US" b="0" i="0" dirty="0">
                <a:effectLst/>
                <a:latin typeface="+mj-lt"/>
              </a:rPr>
              <a:t>Advising</a:t>
            </a:r>
          </a:p>
          <a:p>
            <a:pPr marL="742950" lvl="1" indent="-285750" algn="l">
              <a:buSzPct val="135000"/>
              <a:buFont typeface="Arial" panose="020B0604020202020204" pitchFamily="34" charset="0"/>
              <a:buChar char="•"/>
            </a:pPr>
            <a:r>
              <a:rPr lang="en-US" b="0" i="0" dirty="0">
                <a:effectLst/>
                <a:latin typeface="+mj-lt"/>
              </a:rPr>
              <a:t>Accreditation fees</a:t>
            </a:r>
          </a:p>
          <a:p>
            <a:pPr marL="742950" lvl="1" indent="-285750" algn="l">
              <a:buSzPct val="135000"/>
              <a:buFont typeface="Arial" panose="020B0604020202020204" pitchFamily="34" charset="0"/>
              <a:buChar char="•"/>
            </a:pPr>
            <a:r>
              <a:rPr lang="en-US" b="0" i="0" dirty="0">
                <a:effectLst/>
                <a:latin typeface="+mj-lt"/>
              </a:rPr>
              <a:t>Other miscellaneous costs to maintain quality</a:t>
            </a:r>
            <a:endParaRPr lang="en-US" sz="1350" dirty="0">
              <a:latin typeface="+mj-lt"/>
            </a:endParaRPr>
          </a:p>
        </p:txBody>
      </p:sp>
      <p:pic>
        <p:nvPicPr>
          <p:cNvPr id="3" name="Google Shape;130;p16">
            <a:extLst>
              <a:ext uri="{FF2B5EF4-FFF2-40B4-BE49-F238E27FC236}">
                <a16:creationId xmlns:a16="http://schemas.microsoft.com/office/drawing/2014/main" id="{14E3561A-7BD7-1308-228E-32FF56704D76}"/>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553379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0" dirty="0">
                <a:latin typeface="+mj-lt"/>
              </a:rPr>
              <a:t>Mandatory Fee</a:t>
            </a:r>
            <a:br>
              <a:rPr lang="en-US" sz="3200" i="0" dirty="0">
                <a:latin typeface="+mj-lt"/>
              </a:rPr>
            </a:br>
            <a:r>
              <a:rPr lang="en-US" sz="3200" i="0" dirty="0">
                <a:latin typeface="+mj-lt"/>
              </a:rPr>
              <a:t>Rate Proposals</a:t>
            </a:r>
            <a:endParaRPr lang="en-US" i="0" dirty="0">
              <a:latin typeface="+mj-lt"/>
            </a:endParaRPr>
          </a:p>
        </p:txBody>
      </p:sp>
    </p:spTree>
    <p:extLst>
      <p:ext uri="{BB962C8B-B14F-4D97-AF65-F5344CB8AC3E}">
        <p14:creationId xmlns:p14="http://schemas.microsoft.com/office/powerpoint/2010/main" val="1710339280"/>
      </p:ext>
    </p:extLst>
  </p:cSld>
  <p:clrMapOvr>
    <a:masterClrMapping/>
  </p:clrMapOvr>
  <p:transition spd="slow">
    <p:push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2" y="0"/>
            <a:ext cx="8228480" cy="1268018"/>
          </a:xfrm>
        </p:spPr>
        <p:txBody>
          <a:bodyPr>
            <a:normAutofit/>
          </a:bodyPr>
          <a:lstStyle/>
          <a:p>
            <a:pPr defTabSz="914400">
              <a:lnSpc>
                <a:spcPct val="110000"/>
              </a:lnSpc>
              <a:spcBef>
                <a:spcPts val="624"/>
              </a:spcBef>
              <a:spcAft>
                <a:spcPts val="600"/>
              </a:spcAft>
            </a:pPr>
            <a:r>
              <a:rPr lang="en-US" dirty="0">
                <a:solidFill>
                  <a:schemeClr val="accent1"/>
                </a:solidFill>
              </a:rPr>
              <a:t>Mandatory Fee Rate Proposal: 2024-25</a:t>
            </a:r>
            <a:br>
              <a:rPr lang="en-US" dirty="0">
                <a:solidFill>
                  <a:schemeClr val="accent1"/>
                </a:solidFill>
              </a:rPr>
            </a:br>
            <a:r>
              <a:rPr lang="en-US" sz="1600" i="1" dirty="0">
                <a:solidFill>
                  <a:schemeClr val="accent1"/>
                </a:solidFill>
              </a:rPr>
              <a:t>(subject to Board of Governors 3% cap)</a:t>
            </a:r>
          </a:p>
        </p:txBody>
      </p:sp>
      <p:graphicFrame>
        <p:nvGraphicFramePr>
          <p:cNvPr id="9" name="Group 58">
            <a:extLst>
              <a:ext uri="{FF2B5EF4-FFF2-40B4-BE49-F238E27FC236}">
                <a16:creationId xmlns:a16="http://schemas.microsoft.com/office/drawing/2014/main" id="{674C2052-FC2B-447E-B1FB-FA9C285C6B25}"/>
              </a:ext>
            </a:extLst>
          </p:cNvPr>
          <p:cNvGraphicFramePr>
            <a:graphicFrameLocks noGrp="1"/>
          </p:cNvGraphicFramePr>
          <p:nvPr>
            <p:extLst>
              <p:ext uri="{D42A27DB-BD31-4B8C-83A1-F6EECF244321}">
                <p14:modId xmlns:p14="http://schemas.microsoft.com/office/powerpoint/2010/main" val="3561684467"/>
              </p:ext>
            </p:extLst>
          </p:nvPr>
        </p:nvGraphicFramePr>
        <p:xfrm>
          <a:off x="405516" y="1343770"/>
          <a:ext cx="8332967" cy="3132814"/>
        </p:xfrm>
        <a:graphic>
          <a:graphicData uri="http://schemas.openxmlformats.org/drawingml/2006/table">
            <a:tbl>
              <a:tblPr/>
              <a:tblGrid>
                <a:gridCol w="4157235">
                  <a:extLst>
                    <a:ext uri="{9D8B030D-6E8A-4147-A177-3AD203B41FA5}">
                      <a16:colId xmlns:a16="http://schemas.microsoft.com/office/drawing/2014/main" val="20000"/>
                    </a:ext>
                  </a:extLst>
                </a:gridCol>
                <a:gridCol w="786936">
                  <a:extLst>
                    <a:ext uri="{9D8B030D-6E8A-4147-A177-3AD203B41FA5}">
                      <a16:colId xmlns:a16="http://schemas.microsoft.com/office/drawing/2014/main" val="20001"/>
                    </a:ext>
                  </a:extLst>
                </a:gridCol>
                <a:gridCol w="858108">
                  <a:extLst>
                    <a:ext uri="{9D8B030D-6E8A-4147-A177-3AD203B41FA5}">
                      <a16:colId xmlns:a16="http://schemas.microsoft.com/office/drawing/2014/main" val="20002"/>
                    </a:ext>
                  </a:extLst>
                </a:gridCol>
                <a:gridCol w="981732">
                  <a:extLst>
                    <a:ext uri="{9D8B030D-6E8A-4147-A177-3AD203B41FA5}">
                      <a16:colId xmlns:a16="http://schemas.microsoft.com/office/drawing/2014/main" val="20003"/>
                    </a:ext>
                  </a:extLst>
                </a:gridCol>
                <a:gridCol w="1548956">
                  <a:extLst>
                    <a:ext uri="{9D8B030D-6E8A-4147-A177-3AD203B41FA5}">
                      <a16:colId xmlns:a16="http://schemas.microsoft.com/office/drawing/2014/main" val="3072143250"/>
                    </a:ext>
                  </a:extLst>
                </a:gridCol>
              </a:tblGrid>
              <a:tr h="410217">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endParaRPr kumimoji="0" lang="en-US" sz="1050" b="1" i="0" u="none" strike="noStrike" cap="none" normalizeH="0" baseline="0" dirty="0">
                        <a:ln>
                          <a:noFill/>
                        </a:ln>
                        <a:solidFill>
                          <a:srgbClr val="595959"/>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2023-24 Rate</a:t>
                      </a:r>
                    </a:p>
                  </a:txBody>
                  <a:tcPr marL="68580" marR="68580" marT="34290" marB="3429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Proposed Change</a:t>
                      </a:r>
                    </a:p>
                  </a:txBody>
                  <a:tcPr marL="68580" marR="68580" marT="34290" marB="3429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Proposed  2024-25 Rate</a:t>
                      </a:r>
                    </a:p>
                  </a:txBody>
                  <a:tcPr marL="68580" marR="68580" marT="34290" marB="3429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Projected</a:t>
                      </a:r>
                    </a:p>
                    <a:p>
                      <a:pPr marL="0" marR="0" lvl="0" indent="0" algn="ctr" defTabSz="914400" rtl="0" eaLnBrk="1" fontAlgn="base" latinLnBrk="0" hangingPunct="1">
                        <a:lnSpc>
                          <a:spcPct val="100000"/>
                        </a:lnSpc>
                        <a:spcBef>
                          <a:spcPts val="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Incremental Revenue</a:t>
                      </a:r>
                    </a:p>
                  </a:txBody>
                  <a:tcPr marL="68580" marR="68580" marT="34290" marB="3429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Educational and Technology</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593</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593</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61297">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Athletics (General Fee)</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801</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24</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825</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442,320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Health Services</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345</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10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355</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184,300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9204225"/>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Student Activities (Student Services, Rec, Union, and REI) </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650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33</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683</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608,190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3640444"/>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Student Activities (Cultural Affairs)</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45</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6</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51</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110,580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Student Activities (Marching Band support)</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0393670"/>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Campus Security Fee</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0057939"/>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defRPr/>
                      </a:pPr>
                      <a:r>
                        <a:rPr kumimoji="0" lang="en-US" sz="1050" b="1" i="0" u="none" strike="noStrike" cap="none" normalizeH="0" baseline="0" dirty="0">
                          <a:ln>
                            <a:noFill/>
                          </a:ln>
                          <a:solidFill>
                            <a:schemeClr val="tx1"/>
                          </a:solidFill>
                          <a:effectLst/>
                          <a:latin typeface="+mn-lt"/>
                        </a:rPr>
                        <a:t>Debt Service Fees</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634</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FF0000"/>
                          </a:solidFill>
                          <a:effectLst/>
                          <a:latin typeface="+mn-lt"/>
                        </a:rPr>
                        <a:t>$         (40)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594</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FF0000"/>
                          </a:solidFill>
                          <a:effectLst/>
                          <a:latin typeface="+mn-lt"/>
                        </a:rPr>
                        <a:t>$                    (737,200)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5859665"/>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Assoc. of Student Gov’ts. Fee</a:t>
                      </a: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1</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2976263"/>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Total Required Fees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3,139</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rgbClr val="0000FF"/>
                          </a:solidFill>
                          <a:effectLst/>
                          <a:latin typeface="+mn-lt"/>
                        </a:rPr>
                        <a:t>$            33</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3,172</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0" u="none" strike="noStrike" cap="none" normalizeH="0" baseline="0" dirty="0">
                          <a:ln>
                            <a:noFill/>
                          </a:ln>
                          <a:solidFill>
                            <a:schemeClr val="tx1"/>
                          </a:solidFill>
                          <a:effectLst/>
                          <a:latin typeface="+mn-lt"/>
                        </a:rPr>
                        <a:t>$                      608,190</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6130">
                <a:tc>
                  <a:txBody>
                    <a:bodyPr/>
                    <a:lstStyle/>
                    <a:p>
                      <a:pPr marL="0" marR="0" lvl="0" indent="0" algn="l" defTabSz="914400" rtl="0" eaLnBrk="1" fontAlgn="base" latinLnBrk="0" hangingPunct="1">
                        <a:lnSpc>
                          <a:spcPct val="100000"/>
                        </a:lnSpc>
                        <a:spcBef>
                          <a:spcPts val="1800"/>
                        </a:spcBef>
                        <a:spcAft>
                          <a:spcPct val="0"/>
                        </a:spcAft>
                        <a:buClr>
                          <a:schemeClr val="accent1"/>
                        </a:buClr>
                        <a:buSzPct val="75000"/>
                        <a:buFontTx/>
                        <a:buNone/>
                        <a:tabLst/>
                        <a:defRPr/>
                      </a:pPr>
                      <a:r>
                        <a:rPr kumimoji="0" lang="en-US" sz="1050" b="1" i="1" u="none" strike="noStrike" cap="none" normalizeH="0" baseline="0" dirty="0">
                          <a:ln>
                            <a:noFill/>
                          </a:ln>
                          <a:solidFill>
                            <a:schemeClr val="tx1"/>
                          </a:solidFill>
                          <a:effectLst/>
                          <a:latin typeface="+mn-lt"/>
                        </a:rPr>
                        <a:t>Total Mandatory Fee Increase (%)</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endParaRPr kumimoji="0" lang="en-US" sz="1050" b="1" i="1" u="none" strike="noStrike" cap="none" normalizeH="0" baseline="0" dirty="0">
                        <a:ln>
                          <a:noFill/>
                        </a:ln>
                        <a:solidFill>
                          <a:srgbClr val="0000FF"/>
                        </a:solidFill>
                        <a:effectLst/>
                        <a:latin typeface="+mn-lt"/>
                      </a:endParaRP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r>
                        <a:rPr kumimoji="0" lang="en-US" sz="1050" b="1" i="1" u="none" strike="noStrike" cap="none" normalizeH="0" baseline="0" dirty="0">
                          <a:ln>
                            <a:noFill/>
                          </a:ln>
                          <a:solidFill>
                            <a:schemeClr val="tx1"/>
                          </a:solidFill>
                          <a:effectLst/>
                          <a:latin typeface="+mn-lt"/>
                        </a:rPr>
                        <a:t>1.1%</a:t>
                      </a: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800"/>
                        </a:spcBef>
                        <a:spcAft>
                          <a:spcPct val="0"/>
                        </a:spcAft>
                        <a:buClr>
                          <a:schemeClr val="accent1"/>
                        </a:buClr>
                        <a:buSzPct val="75000"/>
                        <a:buFontTx/>
                        <a:buNone/>
                        <a:tabLst/>
                      </a:pPr>
                      <a:endParaRPr kumimoji="0" lang="en-US" sz="1050" b="1" i="1" u="none" strike="noStrike" cap="none" normalizeH="0" baseline="0" dirty="0">
                        <a:ln>
                          <a:noFill/>
                        </a:ln>
                        <a:solidFill>
                          <a:schemeClr val="tx1"/>
                        </a:solidFill>
                        <a:effectLst/>
                        <a:latin typeface="+mn-lt"/>
                      </a:endParaRPr>
                    </a:p>
                  </a:txBody>
                  <a:tcPr marL="68580" marR="68580" marT="34290" marB="3429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pic>
        <p:nvPicPr>
          <p:cNvPr id="3" name="Google Shape;130;p16">
            <a:extLst>
              <a:ext uri="{FF2B5EF4-FFF2-40B4-BE49-F238E27FC236}">
                <a16:creationId xmlns:a16="http://schemas.microsoft.com/office/drawing/2014/main" id="{18273AC9-C29D-5888-2263-BFAEA71F790F}"/>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556811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241454"/>
            <a:ext cx="8062025" cy="815734"/>
          </a:xfrm>
        </p:spPr>
        <p:txBody>
          <a:bodyPr>
            <a:normAutofit/>
          </a:bodyPr>
          <a:lstStyle/>
          <a:p>
            <a:pPr defTabSz="914400">
              <a:lnSpc>
                <a:spcPct val="110000"/>
              </a:lnSpc>
              <a:spcBef>
                <a:spcPts val="624"/>
              </a:spcBef>
              <a:spcAft>
                <a:spcPts val="600"/>
              </a:spcAft>
            </a:pPr>
            <a:r>
              <a:rPr lang="en-US" dirty="0">
                <a:solidFill>
                  <a:srgbClr val="FFCA08"/>
                </a:solidFill>
              </a:rPr>
              <a:t>Athletic Fee</a:t>
            </a:r>
          </a:p>
        </p:txBody>
      </p:sp>
      <p:sp>
        <p:nvSpPr>
          <p:cNvPr id="7" name="Content Placeholder 2"/>
          <p:cNvSpPr>
            <a:spLocks noGrp="1"/>
          </p:cNvSpPr>
          <p:nvPr>
            <p:ph idx="1"/>
          </p:nvPr>
        </p:nvSpPr>
        <p:spPr>
          <a:xfrm>
            <a:off x="229899" y="1272209"/>
            <a:ext cx="8619903" cy="3800722"/>
          </a:xfrm>
        </p:spPr>
        <p:txBody>
          <a:bodyPr>
            <a:noAutofit/>
          </a:bodyPr>
          <a:lstStyle/>
          <a:p>
            <a:pPr defTabSz="914400">
              <a:lnSpc>
                <a:spcPct val="100000"/>
              </a:lnSpc>
              <a:spcBef>
                <a:spcPts val="0"/>
              </a:spcBef>
              <a:spcAft>
                <a:spcPts val="1200"/>
              </a:spcAft>
              <a:buSzPct val="115000"/>
            </a:pPr>
            <a:r>
              <a:rPr lang="en-US" sz="2000" b="1" dirty="0">
                <a:solidFill>
                  <a:schemeClr val="tx1"/>
                </a:solidFill>
              </a:rPr>
              <a:t>$24 fee increase projected to generate additional $442,000 annually</a:t>
            </a:r>
          </a:p>
          <a:p>
            <a:pPr lvl="0" defTabSz="914400">
              <a:lnSpc>
                <a:spcPct val="100000"/>
              </a:lnSpc>
              <a:spcBef>
                <a:spcPts val="0"/>
              </a:spcBef>
              <a:spcAft>
                <a:spcPts val="150"/>
              </a:spcAft>
              <a:buSzPct val="115000"/>
              <a:defRPr/>
            </a:pPr>
            <a:r>
              <a:rPr lang="en-US" sz="1800" dirty="0">
                <a:solidFill>
                  <a:schemeClr val="tx1"/>
                </a:solidFill>
              </a:rPr>
              <a:t>Incremental fee revenue would offset inflationary increases in:</a:t>
            </a:r>
          </a:p>
          <a:p>
            <a:pPr marL="401638" lvl="1" indent="-284163">
              <a:lnSpc>
                <a:spcPct val="100000"/>
              </a:lnSpc>
              <a:spcBef>
                <a:spcPts val="0"/>
              </a:spcBef>
              <a:spcAft>
                <a:spcPts val="1200"/>
              </a:spcAft>
            </a:pPr>
            <a:r>
              <a:rPr lang="en-US" b="1" dirty="0">
                <a:solidFill>
                  <a:schemeClr val="tx1"/>
                </a:solidFill>
              </a:rPr>
              <a:t>Salaries / Benefits: </a:t>
            </a:r>
            <a:r>
              <a:rPr lang="en-US" dirty="0">
                <a:solidFill>
                  <a:schemeClr val="tx1"/>
                </a:solidFill>
              </a:rPr>
              <a:t>State mandated increases</a:t>
            </a:r>
            <a:br>
              <a:rPr lang="en-US" dirty="0">
                <a:solidFill>
                  <a:schemeClr val="tx1"/>
                </a:solidFill>
              </a:rPr>
            </a:br>
            <a:r>
              <a:rPr lang="en-US" sz="1600" dirty="0">
                <a:solidFill>
                  <a:schemeClr val="tx1"/>
                </a:solidFill>
              </a:rPr>
              <a:t>$300K+ in FY 2024; $225K+ in FY 2025</a:t>
            </a:r>
            <a:endParaRPr lang="en-US" dirty="0">
              <a:solidFill>
                <a:schemeClr val="tx1"/>
              </a:solidFill>
            </a:endParaRPr>
          </a:p>
          <a:p>
            <a:pPr marL="401638" lvl="1" indent="-284163">
              <a:lnSpc>
                <a:spcPct val="100000"/>
              </a:lnSpc>
              <a:spcBef>
                <a:spcPts val="0"/>
              </a:spcBef>
              <a:spcAft>
                <a:spcPts val="1200"/>
              </a:spcAft>
            </a:pPr>
            <a:r>
              <a:rPr lang="en-US" b="1" dirty="0">
                <a:solidFill>
                  <a:schemeClr val="tx1"/>
                </a:solidFill>
              </a:rPr>
              <a:t>Travel / Food:</a:t>
            </a:r>
            <a:br>
              <a:rPr lang="en-US" b="1" dirty="0">
                <a:solidFill>
                  <a:schemeClr val="tx1"/>
                </a:solidFill>
              </a:rPr>
            </a:br>
            <a:r>
              <a:rPr lang="en-US" sz="1600" dirty="0">
                <a:solidFill>
                  <a:schemeClr val="tx1"/>
                </a:solidFill>
              </a:rPr>
              <a:t>$275K+ increase (est.)</a:t>
            </a:r>
            <a:endParaRPr lang="en-US" dirty="0">
              <a:solidFill>
                <a:schemeClr val="tx1"/>
              </a:solidFill>
            </a:endParaRPr>
          </a:p>
          <a:p>
            <a:pPr marL="401638" lvl="1" indent="-284163">
              <a:lnSpc>
                <a:spcPct val="100000"/>
              </a:lnSpc>
              <a:spcBef>
                <a:spcPts val="0"/>
              </a:spcBef>
              <a:spcAft>
                <a:spcPts val="1200"/>
              </a:spcAft>
            </a:pPr>
            <a:r>
              <a:rPr lang="en-US" b="1" dirty="0">
                <a:solidFill>
                  <a:schemeClr val="tx1"/>
                </a:solidFill>
              </a:rPr>
              <a:t>Facility Maintenance / Upkeep:</a:t>
            </a:r>
            <a:br>
              <a:rPr lang="en-US" b="1" dirty="0">
                <a:solidFill>
                  <a:schemeClr val="tx1"/>
                </a:solidFill>
              </a:rPr>
            </a:br>
            <a:r>
              <a:rPr lang="en-US" sz="1600" dirty="0">
                <a:solidFill>
                  <a:schemeClr val="tx1"/>
                </a:solidFill>
              </a:rPr>
              <a:t>$75K+ increase (est.)</a:t>
            </a:r>
            <a:endParaRPr lang="en-US" sz="1600" b="1" dirty="0">
              <a:solidFill>
                <a:schemeClr val="tx1"/>
              </a:solidFill>
            </a:endParaRPr>
          </a:p>
          <a:p>
            <a:pPr marL="401638" lvl="1" indent="-284163">
              <a:lnSpc>
                <a:spcPct val="100000"/>
              </a:lnSpc>
              <a:spcBef>
                <a:spcPts val="0"/>
              </a:spcBef>
              <a:spcAft>
                <a:spcPts val="0"/>
              </a:spcAft>
            </a:pPr>
            <a:r>
              <a:rPr lang="en-US" b="1" dirty="0">
                <a:solidFill>
                  <a:schemeClr val="tx1"/>
                </a:solidFill>
              </a:rPr>
              <a:t>Equipment / Supplies:</a:t>
            </a:r>
            <a:br>
              <a:rPr lang="en-US" b="1" dirty="0">
                <a:solidFill>
                  <a:schemeClr val="tx1"/>
                </a:solidFill>
              </a:rPr>
            </a:br>
            <a:r>
              <a:rPr lang="en-US" sz="1600" dirty="0">
                <a:solidFill>
                  <a:schemeClr val="tx1"/>
                </a:solidFill>
              </a:rPr>
              <a:t>$50K+ increase (est.)</a:t>
            </a:r>
            <a:endParaRPr lang="en-US" dirty="0">
              <a:solidFill>
                <a:schemeClr val="tx1"/>
              </a:solidFill>
            </a:endParaRPr>
          </a:p>
        </p:txBody>
      </p:sp>
      <p:pic>
        <p:nvPicPr>
          <p:cNvPr id="3" name="Google Shape;130;p16">
            <a:extLst>
              <a:ext uri="{FF2B5EF4-FFF2-40B4-BE49-F238E27FC236}">
                <a16:creationId xmlns:a16="http://schemas.microsoft.com/office/drawing/2014/main" id="{440039E7-995F-D3C1-E0CA-10CB70DAF0E2}"/>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3910296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221789"/>
            <a:ext cx="8062025" cy="855063"/>
          </a:xfrm>
        </p:spPr>
        <p:txBody>
          <a:bodyPr>
            <a:normAutofit/>
          </a:bodyPr>
          <a:lstStyle/>
          <a:p>
            <a:pPr defTabSz="914400">
              <a:lnSpc>
                <a:spcPct val="110000"/>
              </a:lnSpc>
              <a:spcBef>
                <a:spcPts val="624"/>
              </a:spcBef>
              <a:spcAft>
                <a:spcPts val="600"/>
              </a:spcAft>
            </a:pPr>
            <a:r>
              <a:rPr lang="en-US" dirty="0">
                <a:solidFill>
                  <a:srgbClr val="FFCA08"/>
                </a:solidFill>
              </a:rPr>
              <a:t>Health Services Fee</a:t>
            </a:r>
          </a:p>
        </p:txBody>
      </p:sp>
      <p:sp>
        <p:nvSpPr>
          <p:cNvPr id="7" name="Content Placeholder 2"/>
          <p:cNvSpPr>
            <a:spLocks noGrp="1"/>
          </p:cNvSpPr>
          <p:nvPr>
            <p:ph idx="1"/>
          </p:nvPr>
        </p:nvSpPr>
        <p:spPr>
          <a:xfrm>
            <a:off x="229899" y="1389529"/>
            <a:ext cx="8285451" cy="3104650"/>
          </a:xfrm>
        </p:spPr>
        <p:txBody>
          <a:bodyPr>
            <a:noAutofit/>
          </a:bodyPr>
          <a:lstStyle/>
          <a:p>
            <a:pPr defTabSz="914400">
              <a:lnSpc>
                <a:spcPct val="100000"/>
              </a:lnSpc>
              <a:spcBef>
                <a:spcPts val="0"/>
              </a:spcBef>
              <a:spcAft>
                <a:spcPts val="1800"/>
              </a:spcAft>
              <a:buSzPct val="115000"/>
            </a:pPr>
            <a:r>
              <a:rPr lang="en-US" sz="2000" b="1" dirty="0">
                <a:solidFill>
                  <a:schemeClr val="tx1"/>
                </a:solidFill>
              </a:rPr>
              <a:t>$10 increase projected to generate additional $184,000 annually</a:t>
            </a:r>
          </a:p>
          <a:p>
            <a:pPr lvl="0" defTabSz="914400">
              <a:lnSpc>
                <a:spcPct val="100000"/>
              </a:lnSpc>
              <a:spcBef>
                <a:spcPts val="0"/>
              </a:spcBef>
              <a:spcAft>
                <a:spcPts val="600"/>
              </a:spcAft>
              <a:buSzPct val="115000"/>
              <a:defRPr/>
            </a:pPr>
            <a:r>
              <a:rPr lang="en-US" sz="1800" dirty="0">
                <a:solidFill>
                  <a:schemeClr val="tx1"/>
                </a:solidFill>
              </a:rPr>
              <a:t>Incremental fee revenue would support recent unfunded mandatory salary increases:</a:t>
            </a:r>
          </a:p>
          <a:p>
            <a:pPr marL="519113" lvl="1" indent="-290513" defTabSz="914400">
              <a:lnSpc>
                <a:spcPct val="100000"/>
              </a:lnSpc>
              <a:spcBef>
                <a:spcPts val="0"/>
              </a:spcBef>
              <a:spcAft>
                <a:spcPts val="600"/>
              </a:spcAft>
              <a:buSzPct val="130000"/>
              <a:defRPr/>
            </a:pPr>
            <a:r>
              <a:rPr lang="en-US" sz="1600" dirty="0">
                <a:solidFill>
                  <a:schemeClr val="tx1"/>
                </a:solidFill>
              </a:rPr>
              <a:t>SL 2023-134 mandated all State agencies to provide a salary increase to all state employees, equal to 4% and 3% for the upcoming 2 fiscal years</a:t>
            </a:r>
          </a:p>
          <a:p>
            <a:pPr marL="803275" lvl="2" indent="-284163" defTabSz="914400">
              <a:lnSpc>
                <a:spcPct val="100000"/>
              </a:lnSpc>
              <a:spcBef>
                <a:spcPts val="0"/>
              </a:spcBef>
              <a:spcAft>
                <a:spcPts val="1200"/>
              </a:spcAft>
              <a:buSzPct val="130000"/>
              <a:defRPr/>
            </a:pPr>
            <a:r>
              <a:rPr lang="en-US" sz="1600" dirty="0">
                <a:solidFill>
                  <a:schemeClr val="tx1"/>
                </a:solidFill>
              </a:rPr>
              <a:t>FY2024-25 = $182,835 increase in salary requirements</a:t>
            </a:r>
          </a:p>
          <a:p>
            <a:pPr marL="574675" lvl="1" indent="-346075" defTabSz="914400">
              <a:lnSpc>
                <a:spcPct val="100000"/>
              </a:lnSpc>
              <a:spcBef>
                <a:spcPts val="0"/>
              </a:spcBef>
              <a:spcAft>
                <a:spcPts val="1800"/>
              </a:spcAft>
              <a:buSzPct val="130000"/>
              <a:defRPr/>
            </a:pPr>
            <a:r>
              <a:rPr lang="en-US" sz="1600" dirty="0">
                <a:solidFill>
                  <a:schemeClr val="tx1"/>
                </a:solidFill>
              </a:rPr>
              <a:t>Funding is not provided by the state for salary and benefit increases of employees paid by the Health Services Fee</a:t>
            </a:r>
          </a:p>
        </p:txBody>
      </p:sp>
      <p:pic>
        <p:nvPicPr>
          <p:cNvPr id="3" name="Google Shape;130;p16">
            <a:extLst>
              <a:ext uri="{FF2B5EF4-FFF2-40B4-BE49-F238E27FC236}">
                <a16:creationId xmlns:a16="http://schemas.microsoft.com/office/drawing/2014/main" id="{EE423362-62C1-25F1-F678-1BAE0F6A52A5}"/>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988105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412953"/>
            <a:ext cx="8062025" cy="687915"/>
          </a:xfrm>
        </p:spPr>
        <p:txBody>
          <a:bodyPr>
            <a:normAutofit/>
          </a:bodyPr>
          <a:lstStyle/>
          <a:p>
            <a:pPr defTabSz="914400">
              <a:lnSpc>
                <a:spcPct val="110000"/>
              </a:lnSpc>
              <a:spcBef>
                <a:spcPts val="624"/>
              </a:spcBef>
              <a:spcAft>
                <a:spcPts val="600"/>
              </a:spcAft>
            </a:pPr>
            <a:r>
              <a:rPr lang="en-US" dirty="0">
                <a:solidFill>
                  <a:srgbClr val="FFCA08"/>
                </a:solidFill>
              </a:rPr>
              <a:t>Student Activities Fee </a:t>
            </a:r>
            <a:r>
              <a:rPr lang="en-US" sz="1800" dirty="0">
                <a:solidFill>
                  <a:srgbClr val="FFCA08"/>
                </a:solidFill>
              </a:rPr>
              <a:t>(Student Services, Rec, Union, and REI)</a:t>
            </a:r>
          </a:p>
        </p:txBody>
      </p:sp>
      <p:sp>
        <p:nvSpPr>
          <p:cNvPr id="7" name="Content Placeholder 2"/>
          <p:cNvSpPr>
            <a:spLocks noGrp="1"/>
          </p:cNvSpPr>
          <p:nvPr>
            <p:ph idx="1"/>
          </p:nvPr>
        </p:nvSpPr>
        <p:spPr>
          <a:xfrm>
            <a:off x="278001" y="1434353"/>
            <a:ext cx="8603606" cy="3059826"/>
          </a:xfrm>
        </p:spPr>
        <p:txBody>
          <a:bodyPr>
            <a:noAutofit/>
          </a:bodyPr>
          <a:lstStyle/>
          <a:p>
            <a:pPr defTabSz="914400">
              <a:lnSpc>
                <a:spcPct val="100000"/>
              </a:lnSpc>
              <a:spcBef>
                <a:spcPts val="0"/>
              </a:spcBef>
              <a:spcAft>
                <a:spcPts val="1800"/>
              </a:spcAft>
              <a:buSzPct val="115000"/>
            </a:pPr>
            <a:r>
              <a:rPr lang="en-US" sz="2000" b="1" dirty="0">
                <a:solidFill>
                  <a:schemeClr val="tx1"/>
                </a:solidFill>
              </a:rPr>
              <a:t>$33 increase projected to generate additional $608,000 annually</a:t>
            </a:r>
          </a:p>
          <a:p>
            <a:pPr lvl="0" defTabSz="914400">
              <a:lnSpc>
                <a:spcPct val="100000"/>
              </a:lnSpc>
              <a:spcBef>
                <a:spcPts val="0"/>
              </a:spcBef>
              <a:spcAft>
                <a:spcPts val="600"/>
              </a:spcAft>
              <a:buSzPct val="115000"/>
              <a:defRPr/>
            </a:pPr>
            <a:r>
              <a:rPr lang="en-US" sz="1800" dirty="0">
                <a:solidFill>
                  <a:schemeClr val="tx1"/>
                </a:solidFill>
              </a:rPr>
              <a:t>Incremental fee revenue would support recent unfunded mandatory salary increases:</a:t>
            </a:r>
          </a:p>
          <a:p>
            <a:pPr marL="519113" lvl="1" indent="-290513" defTabSz="914400">
              <a:lnSpc>
                <a:spcPct val="100000"/>
              </a:lnSpc>
              <a:spcBef>
                <a:spcPts val="0"/>
              </a:spcBef>
              <a:spcAft>
                <a:spcPts val="600"/>
              </a:spcAft>
              <a:buSzPct val="115000"/>
              <a:defRPr/>
            </a:pPr>
            <a:r>
              <a:rPr lang="en-US" sz="1600" dirty="0">
                <a:solidFill>
                  <a:schemeClr val="tx1"/>
                </a:solidFill>
              </a:rPr>
              <a:t>SL 2023-134 mandated all state agencies to provide a salary increase to all state employees, equal to 4% and 3% for the upcoming 2 fiscal years</a:t>
            </a:r>
          </a:p>
          <a:p>
            <a:pPr marL="803275" lvl="2" indent="-284163" defTabSz="914400">
              <a:lnSpc>
                <a:spcPct val="100000"/>
              </a:lnSpc>
              <a:spcBef>
                <a:spcPts val="0"/>
              </a:spcBef>
              <a:spcAft>
                <a:spcPts val="600"/>
              </a:spcAft>
              <a:buSzPct val="115000"/>
              <a:defRPr/>
            </a:pPr>
            <a:r>
              <a:rPr lang="en-US" sz="1600" dirty="0">
                <a:solidFill>
                  <a:schemeClr val="tx1"/>
                </a:solidFill>
              </a:rPr>
              <a:t>FY2024-25 = $249,209 increase in salary requirements</a:t>
            </a:r>
          </a:p>
          <a:p>
            <a:pPr marL="519113" lvl="1" indent="-290513" defTabSz="914400">
              <a:lnSpc>
                <a:spcPct val="100000"/>
              </a:lnSpc>
              <a:spcBef>
                <a:spcPts val="1200"/>
              </a:spcBef>
              <a:spcAft>
                <a:spcPts val="600"/>
              </a:spcAft>
              <a:buSzPct val="115000"/>
              <a:defRPr/>
            </a:pPr>
            <a:r>
              <a:rPr lang="en-US" sz="1600" dirty="0">
                <a:solidFill>
                  <a:schemeClr val="tx1"/>
                </a:solidFill>
              </a:rPr>
              <a:t>Funding is not provided by the state for salary and benefit increases of employees</a:t>
            </a:r>
            <a:br>
              <a:rPr lang="en-US" sz="1600" dirty="0">
                <a:solidFill>
                  <a:schemeClr val="tx1"/>
                </a:solidFill>
              </a:rPr>
            </a:br>
            <a:r>
              <a:rPr lang="en-US" sz="1600" dirty="0">
                <a:solidFill>
                  <a:schemeClr val="tx1"/>
                </a:solidFill>
              </a:rPr>
              <a:t>paid by the Student Activities Fee</a:t>
            </a:r>
          </a:p>
        </p:txBody>
      </p:sp>
      <p:pic>
        <p:nvPicPr>
          <p:cNvPr id="3" name="Google Shape;130;p16">
            <a:extLst>
              <a:ext uri="{FF2B5EF4-FFF2-40B4-BE49-F238E27FC236}">
                <a16:creationId xmlns:a16="http://schemas.microsoft.com/office/drawing/2014/main" id="{24880C8A-7130-CACA-6E1A-09604D73165C}"/>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651757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303513"/>
            <a:ext cx="8062025" cy="825566"/>
          </a:xfrm>
        </p:spPr>
        <p:txBody>
          <a:bodyPr>
            <a:normAutofit/>
          </a:bodyPr>
          <a:lstStyle/>
          <a:p>
            <a:pPr defTabSz="914400">
              <a:lnSpc>
                <a:spcPct val="110000"/>
              </a:lnSpc>
              <a:spcBef>
                <a:spcPts val="624"/>
              </a:spcBef>
              <a:spcAft>
                <a:spcPts val="600"/>
              </a:spcAft>
            </a:pPr>
            <a:r>
              <a:rPr lang="en-US" dirty="0">
                <a:solidFill>
                  <a:srgbClr val="FFCA08"/>
                </a:solidFill>
              </a:rPr>
              <a:t>Student Activities Fee </a:t>
            </a:r>
            <a:r>
              <a:rPr lang="en-US" sz="1800" dirty="0">
                <a:solidFill>
                  <a:srgbClr val="FFCA08"/>
                </a:solidFill>
              </a:rPr>
              <a:t>(Cultural Affairs)</a:t>
            </a:r>
          </a:p>
        </p:txBody>
      </p:sp>
      <p:sp>
        <p:nvSpPr>
          <p:cNvPr id="7" name="Content Placeholder 2"/>
          <p:cNvSpPr>
            <a:spLocks noGrp="1"/>
          </p:cNvSpPr>
          <p:nvPr>
            <p:ph idx="1"/>
          </p:nvPr>
        </p:nvSpPr>
        <p:spPr>
          <a:xfrm>
            <a:off x="229899" y="1476555"/>
            <a:ext cx="8692411" cy="3017624"/>
          </a:xfrm>
        </p:spPr>
        <p:txBody>
          <a:bodyPr>
            <a:noAutofit/>
          </a:bodyPr>
          <a:lstStyle/>
          <a:p>
            <a:pPr defTabSz="914400">
              <a:lnSpc>
                <a:spcPct val="100000"/>
              </a:lnSpc>
              <a:spcBef>
                <a:spcPts val="0"/>
              </a:spcBef>
              <a:spcAft>
                <a:spcPts val="2000"/>
              </a:spcAft>
              <a:buSzPct val="115000"/>
            </a:pPr>
            <a:r>
              <a:rPr lang="en-US" sz="2000" b="1" dirty="0">
                <a:solidFill>
                  <a:schemeClr val="tx1"/>
                </a:solidFill>
              </a:rPr>
              <a:t>$6 increase which is projected to generate additional $110K annually</a:t>
            </a:r>
            <a:endParaRPr lang="en-US" sz="2000" b="1" dirty="0">
              <a:solidFill>
                <a:schemeClr val="tx1"/>
              </a:solidFill>
              <a:highlight>
                <a:srgbClr val="FFFF00"/>
              </a:highlight>
            </a:endParaRPr>
          </a:p>
          <a:p>
            <a:pPr defTabSz="914400">
              <a:lnSpc>
                <a:spcPct val="100000"/>
              </a:lnSpc>
              <a:spcBef>
                <a:spcPts val="0"/>
              </a:spcBef>
              <a:spcAft>
                <a:spcPts val="0"/>
              </a:spcAft>
              <a:buSzPct val="115000"/>
            </a:pPr>
            <a:r>
              <a:rPr lang="en-US" sz="1800" dirty="0">
                <a:solidFill>
                  <a:schemeClr val="tx1"/>
                </a:solidFill>
              </a:rPr>
              <a:t>Incremental fee revenue would cover:</a:t>
            </a:r>
          </a:p>
          <a:p>
            <a:pPr marL="519113" lvl="1" indent="-290513" defTabSz="914400">
              <a:lnSpc>
                <a:spcPct val="100000"/>
              </a:lnSpc>
              <a:spcBef>
                <a:spcPts val="0"/>
              </a:spcBef>
              <a:spcAft>
                <a:spcPts val="600"/>
              </a:spcAft>
              <a:buSzPct val="115000"/>
            </a:pPr>
            <a:r>
              <a:rPr lang="en-US" sz="1600" dirty="0">
                <a:solidFill>
                  <a:schemeClr val="tx1"/>
                </a:solidFill>
              </a:rPr>
              <a:t>$110,580/year in mandatory legislative salary increases</a:t>
            </a:r>
          </a:p>
          <a:p>
            <a:pPr marL="519113" lvl="1" indent="-290513" defTabSz="914400">
              <a:lnSpc>
                <a:spcPct val="100000"/>
              </a:lnSpc>
              <a:spcBef>
                <a:spcPts val="0"/>
              </a:spcBef>
              <a:spcAft>
                <a:spcPts val="600"/>
              </a:spcAft>
              <a:buSzPct val="115000"/>
            </a:pPr>
            <a:r>
              <a:rPr lang="en-US" sz="1600" dirty="0">
                <a:solidFill>
                  <a:schemeClr val="tx1"/>
                </a:solidFill>
              </a:rPr>
              <a:t>$27,827/year in increased student employment wages</a:t>
            </a:r>
          </a:p>
        </p:txBody>
      </p:sp>
      <p:pic>
        <p:nvPicPr>
          <p:cNvPr id="3" name="Google Shape;130;p16">
            <a:extLst>
              <a:ext uri="{FF2B5EF4-FFF2-40B4-BE49-F238E27FC236}">
                <a16:creationId xmlns:a16="http://schemas.microsoft.com/office/drawing/2014/main" id="{4E724067-2AA2-0AA7-56A0-0750077008E2}"/>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126447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Miscellaneous Service Charge </a:t>
            </a:r>
            <a:br>
              <a:rPr lang="en-US" sz="3200" dirty="0"/>
            </a:br>
            <a:r>
              <a:rPr lang="en-US" sz="3200" dirty="0"/>
              <a:t>Rate Adjustments</a:t>
            </a:r>
            <a:endParaRPr lang="en-US" i="0" dirty="0">
              <a:latin typeface="+mj-lt"/>
            </a:endParaRPr>
          </a:p>
        </p:txBody>
      </p:sp>
    </p:spTree>
    <p:extLst>
      <p:ext uri="{BB962C8B-B14F-4D97-AF65-F5344CB8AC3E}">
        <p14:creationId xmlns:p14="http://schemas.microsoft.com/office/powerpoint/2010/main" val="1461268824"/>
      </p:ext>
    </p:extLst>
  </p:cSld>
  <p:clrMapOvr>
    <a:masterClrMapping/>
  </p:clrMapOvr>
  <p:transition spd="slow">
    <p:push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0"/>
            <a:ext cx="8062025" cy="1268018"/>
          </a:xfrm>
        </p:spPr>
        <p:txBody>
          <a:bodyPr>
            <a:normAutofit/>
          </a:bodyPr>
          <a:lstStyle/>
          <a:p>
            <a:pPr defTabSz="914400">
              <a:lnSpc>
                <a:spcPct val="110000"/>
              </a:lnSpc>
              <a:spcBef>
                <a:spcPts val="624"/>
              </a:spcBef>
              <a:spcAft>
                <a:spcPts val="600"/>
              </a:spcAft>
            </a:pPr>
            <a:r>
              <a:rPr lang="en-US" dirty="0">
                <a:solidFill>
                  <a:srgbClr val="FFCA08"/>
                </a:solidFill>
              </a:rPr>
              <a:t>Miscellaneous Service Charges</a:t>
            </a:r>
            <a:br>
              <a:rPr lang="en-US" dirty="0">
                <a:solidFill>
                  <a:srgbClr val="FFCA08"/>
                </a:solidFill>
              </a:rPr>
            </a:br>
            <a:r>
              <a:rPr lang="en-US" sz="1600" i="1" dirty="0">
                <a:solidFill>
                  <a:srgbClr val="FFCA08"/>
                </a:solidFill>
              </a:rPr>
              <a:t>(Chancellor-approved; not subject to Board of Governors 3% cap)</a:t>
            </a:r>
            <a:endParaRPr lang="en-US" sz="1600" dirty="0">
              <a:solidFill>
                <a:srgbClr val="FFCA08"/>
              </a:solidFill>
            </a:endParaRPr>
          </a:p>
        </p:txBody>
      </p:sp>
      <p:sp>
        <p:nvSpPr>
          <p:cNvPr id="3" name="Content Placeholder 2"/>
          <p:cNvSpPr>
            <a:spLocks noGrp="1"/>
          </p:cNvSpPr>
          <p:nvPr>
            <p:ph idx="1"/>
          </p:nvPr>
        </p:nvSpPr>
        <p:spPr>
          <a:xfrm>
            <a:off x="221690" y="1559859"/>
            <a:ext cx="8700620" cy="3109504"/>
          </a:xfrm>
        </p:spPr>
        <p:txBody>
          <a:bodyPr>
            <a:normAutofit/>
          </a:bodyPr>
          <a:lstStyle/>
          <a:p>
            <a:pPr marL="285750" indent="-285750">
              <a:lnSpc>
                <a:spcPct val="100000"/>
              </a:lnSpc>
              <a:spcBef>
                <a:spcPts val="1575"/>
              </a:spcBef>
              <a:spcAft>
                <a:spcPts val="1350"/>
              </a:spcAft>
              <a:buSzPct val="115000"/>
              <a:buFont typeface="Arial" panose="020B0604020202020204" pitchFamily="34" charset="0"/>
              <a:buChar char="•"/>
            </a:pPr>
            <a:r>
              <a:rPr lang="en-US" sz="1800" dirty="0">
                <a:solidFill>
                  <a:schemeClr val="tx1">
                    <a:lumMod val="75000"/>
                    <a:lumOff val="25000"/>
                  </a:schemeClr>
                </a:solidFill>
              </a:rPr>
              <a:t>Per Section 2.2 of UNC Policy 1000.1.1, each chancellor is authorized to establish miscellaneous service charges (e.g., room and board rates, parking rates, transcript/diploma fees, etc.)</a:t>
            </a:r>
          </a:p>
          <a:p>
            <a:pPr marL="285750" indent="-285750">
              <a:lnSpc>
                <a:spcPct val="100000"/>
              </a:lnSpc>
              <a:spcBef>
                <a:spcPts val="1575"/>
              </a:spcBef>
              <a:spcAft>
                <a:spcPts val="1350"/>
              </a:spcAft>
              <a:buSzPct val="115000"/>
              <a:buFont typeface="Arial" panose="020B0604020202020204" pitchFamily="34" charset="0"/>
              <a:buChar char="•"/>
            </a:pPr>
            <a:r>
              <a:rPr lang="en-US" sz="1800" dirty="0">
                <a:solidFill>
                  <a:schemeClr val="tx1">
                    <a:lumMod val="75000"/>
                    <a:lumOff val="25000"/>
                  </a:schemeClr>
                </a:solidFill>
              </a:rPr>
              <a:t>A schedule of such charges must be filed with the UNC President prior to the beginning of each school year</a:t>
            </a:r>
          </a:p>
          <a:p>
            <a:pPr marL="285750" indent="-285750">
              <a:lnSpc>
                <a:spcPct val="100000"/>
              </a:lnSpc>
              <a:spcBef>
                <a:spcPts val="1575"/>
              </a:spcBef>
              <a:spcAft>
                <a:spcPts val="1350"/>
              </a:spcAft>
              <a:buSzPct val="115000"/>
              <a:buFont typeface="Arial" panose="020B0604020202020204" pitchFamily="34" charset="0"/>
              <a:buChar char="•"/>
            </a:pPr>
            <a:r>
              <a:rPr lang="en-US" sz="1800" dirty="0">
                <a:solidFill>
                  <a:schemeClr val="tx1">
                    <a:lumMod val="75000"/>
                    <a:lumOff val="25000"/>
                  </a:schemeClr>
                </a:solidFill>
              </a:rPr>
              <a:t>Chancellor is responsible for rate approvals</a:t>
            </a:r>
          </a:p>
        </p:txBody>
      </p:sp>
      <p:pic>
        <p:nvPicPr>
          <p:cNvPr id="5" name="Google Shape;130;p16">
            <a:extLst>
              <a:ext uri="{FF2B5EF4-FFF2-40B4-BE49-F238E27FC236}">
                <a16:creationId xmlns:a16="http://schemas.microsoft.com/office/drawing/2014/main" id="{4EF067B4-B886-5047-3B70-E6663C3C25F8}"/>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3587843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56" y="0"/>
            <a:ext cx="8265195" cy="1268018"/>
          </a:xfrm>
        </p:spPr>
        <p:txBody>
          <a:bodyPr>
            <a:normAutofit/>
          </a:bodyPr>
          <a:lstStyle/>
          <a:p>
            <a:pPr defTabSz="914400">
              <a:lnSpc>
                <a:spcPct val="110000"/>
              </a:lnSpc>
              <a:spcBef>
                <a:spcPts val="624"/>
              </a:spcBef>
              <a:spcAft>
                <a:spcPts val="600"/>
              </a:spcAft>
            </a:pPr>
            <a:r>
              <a:rPr lang="en-US" dirty="0">
                <a:solidFill>
                  <a:srgbClr val="FFCA08"/>
                </a:solidFill>
              </a:rPr>
              <a:t>Miscellaneous Service Charges</a:t>
            </a:r>
            <a:r>
              <a:rPr lang="en-US" dirty="0">
                <a:solidFill>
                  <a:schemeClr val="accent1"/>
                </a:solidFill>
              </a:rPr>
              <a:t>: 2024-25</a:t>
            </a:r>
            <a:br>
              <a:rPr lang="en-US" dirty="0">
                <a:solidFill>
                  <a:srgbClr val="FFCA08"/>
                </a:solidFill>
              </a:rPr>
            </a:br>
            <a:r>
              <a:rPr lang="en-US" sz="1600" i="1" dirty="0">
                <a:solidFill>
                  <a:srgbClr val="FFCA08"/>
                </a:solidFill>
              </a:rPr>
              <a:t>(Chancellor-approved; not subject to Board of Governors 3% cap)</a:t>
            </a:r>
            <a:endParaRPr lang="en-US" sz="1600" dirty="0">
              <a:solidFill>
                <a:srgbClr val="FFCA08"/>
              </a:solidFill>
            </a:endParaRPr>
          </a:p>
        </p:txBody>
      </p:sp>
      <p:graphicFrame>
        <p:nvGraphicFramePr>
          <p:cNvPr id="8" name="Table 7">
            <a:extLst>
              <a:ext uri="{FF2B5EF4-FFF2-40B4-BE49-F238E27FC236}">
                <a16:creationId xmlns:a16="http://schemas.microsoft.com/office/drawing/2014/main" id="{44012B95-A1B8-4CD3-B2DF-53ABCAD53754}"/>
              </a:ext>
            </a:extLst>
          </p:cNvPr>
          <p:cNvGraphicFramePr>
            <a:graphicFrameLocks noGrp="1"/>
          </p:cNvGraphicFramePr>
          <p:nvPr>
            <p:extLst>
              <p:ext uri="{D42A27DB-BD31-4B8C-83A1-F6EECF244321}">
                <p14:modId xmlns:p14="http://schemas.microsoft.com/office/powerpoint/2010/main" val="362499866"/>
              </p:ext>
            </p:extLst>
          </p:nvPr>
        </p:nvGraphicFramePr>
        <p:xfrm>
          <a:off x="511336" y="1534381"/>
          <a:ext cx="8265195" cy="2329955"/>
        </p:xfrm>
        <a:graphic>
          <a:graphicData uri="http://schemas.openxmlformats.org/drawingml/2006/table">
            <a:tbl>
              <a:tblPr/>
              <a:tblGrid>
                <a:gridCol w="4631953">
                  <a:extLst>
                    <a:ext uri="{9D8B030D-6E8A-4147-A177-3AD203B41FA5}">
                      <a16:colId xmlns:a16="http://schemas.microsoft.com/office/drawing/2014/main" val="1180349709"/>
                    </a:ext>
                  </a:extLst>
                </a:gridCol>
                <a:gridCol w="1256999">
                  <a:extLst>
                    <a:ext uri="{9D8B030D-6E8A-4147-A177-3AD203B41FA5}">
                      <a16:colId xmlns:a16="http://schemas.microsoft.com/office/drawing/2014/main" val="3806995294"/>
                    </a:ext>
                  </a:extLst>
                </a:gridCol>
                <a:gridCol w="1153683">
                  <a:extLst>
                    <a:ext uri="{9D8B030D-6E8A-4147-A177-3AD203B41FA5}">
                      <a16:colId xmlns:a16="http://schemas.microsoft.com/office/drawing/2014/main" val="1115600293"/>
                    </a:ext>
                  </a:extLst>
                </a:gridCol>
                <a:gridCol w="1222560">
                  <a:extLst>
                    <a:ext uri="{9D8B030D-6E8A-4147-A177-3AD203B41FA5}">
                      <a16:colId xmlns:a16="http://schemas.microsoft.com/office/drawing/2014/main" val="448124701"/>
                    </a:ext>
                  </a:extLst>
                </a:gridCol>
              </a:tblGrid>
              <a:tr h="400877">
                <a:tc>
                  <a:txBody>
                    <a:bodyPr/>
                    <a:lstStyle/>
                    <a:p>
                      <a:pPr algn="l" fontAlgn="t"/>
                      <a:r>
                        <a:rPr lang="en-US" sz="2000" b="0" i="0" u="none" strike="noStrike" dirty="0">
                          <a:solidFill>
                            <a:srgbClr val="000000"/>
                          </a:solidFill>
                          <a:effectLst/>
                          <a:latin typeface="Arial" panose="020B0604020202020204" pitchFamily="34" charset="0"/>
                        </a:rPr>
                        <a:t> </a:t>
                      </a:r>
                      <a:r>
                        <a:rPr lang="en-US" sz="1600" b="1" i="0" u="none" strike="noStrike" dirty="0">
                          <a:solidFill>
                            <a:schemeClr val="tx1"/>
                          </a:solidFill>
                          <a:effectLst/>
                          <a:latin typeface="Arial" panose="020B0604020202020204" pitchFamily="34" charset="0"/>
                        </a:rPr>
                        <a:t>Miscellaneous Service Charges</a:t>
                      </a:r>
                      <a:endParaRPr lang="en-US" sz="1600" b="0" i="0" u="none" strike="noStrike" dirty="0">
                        <a:solidFill>
                          <a:srgbClr val="000000"/>
                        </a:solidFill>
                        <a:effectLst/>
                        <a:latin typeface="Arial" panose="020B0604020202020204" pitchFamily="34" charset="0"/>
                      </a:endParaRP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Arial" panose="020B0604020202020204" pitchFamily="34" charset="0"/>
                        </a:rPr>
                        <a:t>2023-24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FF"/>
                          </a:solidFill>
                          <a:effectLst/>
                          <a:latin typeface="Arial" panose="020B0604020202020204" pitchFamily="34" charset="0"/>
                        </a:rPr>
                        <a:t>Change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Arial" panose="020B0604020202020204" pitchFamily="34" charset="0"/>
                        </a:rPr>
                        <a:t>2024-25</a:t>
                      </a:r>
                    </a:p>
                  </a:txBody>
                  <a:tcPr marL="9525" marR="95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857103"/>
                  </a:ext>
                </a:extLst>
              </a:tr>
              <a:tr h="382979">
                <a:tc>
                  <a:txBody>
                    <a:bodyPr/>
                    <a:lstStyle/>
                    <a:p>
                      <a:pPr marL="6350" marR="0" lvl="0" indent="0" algn="l" defTabSz="6858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Room / Housing</a:t>
                      </a:r>
                    </a:p>
                  </a:txBody>
                  <a:tcPr marL="4286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          5,946</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FF"/>
                          </a:solidFill>
                          <a:effectLst/>
                          <a:latin typeface="Arial" panose="020B0604020202020204" pitchFamily="34" charset="0"/>
                        </a:rPr>
                        <a:t>$           180</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          6,126</a:t>
                      </a:r>
                    </a:p>
                  </a:txBody>
                  <a:tcPr marL="9525" marR="857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3181792"/>
                  </a:ext>
                </a:extLst>
              </a:tr>
              <a:tr h="382979">
                <a:tc>
                  <a:txBody>
                    <a:bodyPr/>
                    <a:lstStyle/>
                    <a:p>
                      <a:pPr algn="l" rtl="0" fontAlgn="ctr"/>
                      <a:r>
                        <a:rPr lang="en-US" sz="1400" b="1" i="0" u="none" strike="noStrike" dirty="0">
                          <a:solidFill>
                            <a:srgbClr val="000000"/>
                          </a:solidFill>
                          <a:effectLst/>
                          <a:latin typeface="Arial" panose="020B0604020202020204" pitchFamily="34" charset="0"/>
                        </a:rPr>
                        <a:t>Board / Dining</a:t>
                      </a:r>
                    </a:p>
                  </a:txBody>
                  <a:tcPr marL="4286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          5,628 </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FF"/>
                          </a:solidFill>
                          <a:effectLst/>
                          <a:latin typeface="Arial" panose="020B0604020202020204" pitchFamily="34" charset="0"/>
                        </a:rPr>
                        <a:t>$               0</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          5,628</a:t>
                      </a:r>
                    </a:p>
                  </a:txBody>
                  <a:tcPr marL="9525" marR="857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907629"/>
                  </a:ext>
                </a:extLst>
              </a:tr>
              <a:tr h="382979">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Transportation Fee</a:t>
                      </a:r>
                    </a:p>
                  </a:txBody>
                  <a:tcPr marL="4286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  $             160 </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FF"/>
                          </a:solidFill>
                          <a:effectLst/>
                          <a:latin typeface="Arial" panose="020B0604020202020204" pitchFamily="34" charset="0"/>
                        </a:rPr>
                        <a:t>$             14</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             174</a:t>
                      </a:r>
                    </a:p>
                  </a:txBody>
                  <a:tcPr marL="9525" marR="857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781980"/>
                  </a:ext>
                </a:extLst>
              </a:tr>
              <a:tr h="368795">
                <a:tc>
                  <a:txBody>
                    <a:bodyPr/>
                    <a:lstStyle/>
                    <a:p>
                      <a:pPr algn="l" rtl="0" fontAlgn="ctr"/>
                      <a:r>
                        <a:rPr lang="en-US" sz="1400" b="1" i="0" u="none" strike="noStrike" dirty="0">
                          <a:solidFill>
                            <a:srgbClr val="000000"/>
                          </a:solidFill>
                          <a:effectLst/>
                          <a:latin typeface="Arial" panose="020B0604020202020204" pitchFamily="34" charset="0"/>
                        </a:rPr>
                        <a:t>  Total Misc. Service Charges</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6858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        11,734</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FF"/>
                          </a:solidFill>
                          <a:effectLst/>
                          <a:latin typeface="Arial" panose="020B0604020202020204" pitchFamily="34" charset="0"/>
                        </a:rPr>
                        <a:t>$           194</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        11,928</a:t>
                      </a:r>
                    </a:p>
                  </a:txBody>
                  <a:tcPr marL="9525" marR="857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1235597"/>
                  </a:ext>
                </a:extLst>
              </a:tr>
              <a:tr h="411346">
                <a:tc>
                  <a:txBody>
                    <a:bodyPr/>
                    <a:lstStyle/>
                    <a:p>
                      <a:pPr algn="l" rtl="0" fontAlgn="ctr"/>
                      <a:r>
                        <a:rPr lang="en-US" sz="1400" b="1" i="1" u="none" strike="noStrike" dirty="0">
                          <a:solidFill>
                            <a:srgbClr val="000000"/>
                          </a:solidFill>
                          <a:effectLst/>
                          <a:latin typeface="Arial" panose="020B0604020202020204" pitchFamily="34" charset="0"/>
                        </a:rPr>
                        <a:t>  Misc. Service Charges % increase</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ctr"/>
                      <a:endParaRPr lang="en-US" sz="1400" b="1" i="0" u="none" strike="noStrike" dirty="0">
                        <a:solidFill>
                          <a:srgbClr val="000000"/>
                        </a:solidFill>
                        <a:effectLst/>
                        <a:latin typeface="Arial" panose="020B0604020202020204" pitchFamily="34" charset="0"/>
                      </a:endParaRP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FF"/>
                          </a:solidFill>
                          <a:effectLst/>
                          <a:latin typeface="Arial" panose="020B0604020202020204" pitchFamily="34" charset="0"/>
                        </a:rPr>
                        <a:t>1.65%</a:t>
                      </a:r>
                    </a:p>
                  </a:txBody>
                  <a:tcPr marL="9525" marR="857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ctr"/>
                      <a:endParaRPr lang="en-US" sz="1400" b="1" i="0" u="none" strike="noStrike" dirty="0">
                        <a:solidFill>
                          <a:srgbClr val="000000"/>
                        </a:solidFill>
                        <a:effectLst/>
                        <a:latin typeface="Arial" panose="020B0604020202020204" pitchFamily="34" charset="0"/>
                      </a:endParaRPr>
                    </a:p>
                  </a:txBody>
                  <a:tcPr marL="9525" marR="85725" marT="9525"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9565981"/>
                  </a:ext>
                </a:extLst>
              </a:tr>
            </a:tbl>
          </a:graphicData>
        </a:graphic>
      </p:graphicFrame>
      <p:sp>
        <p:nvSpPr>
          <p:cNvPr id="7" name="TextBox 6">
            <a:extLst>
              <a:ext uri="{FF2B5EF4-FFF2-40B4-BE49-F238E27FC236}">
                <a16:creationId xmlns:a16="http://schemas.microsoft.com/office/drawing/2014/main" id="{FBC475E5-7723-4A3C-8767-F420B3690206}"/>
              </a:ext>
            </a:extLst>
          </p:cNvPr>
          <p:cNvSpPr txBox="1"/>
          <p:nvPr/>
        </p:nvSpPr>
        <p:spPr>
          <a:xfrm>
            <a:off x="363110" y="4086514"/>
            <a:ext cx="6096000" cy="577081"/>
          </a:xfrm>
          <a:prstGeom prst="rect">
            <a:avLst/>
          </a:prstGeom>
          <a:noFill/>
        </p:spPr>
        <p:txBody>
          <a:bodyPr wrap="square" rtlCol="0">
            <a:spAutoFit/>
          </a:bodyPr>
          <a:lstStyle/>
          <a:p>
            <a:pPr marL="171450" indent="-171450">
              <a:buFont typeface="Arial" panose="020B0604020202020204" pitchFamily="34" charset="0"/>
              <a:buChar char="•"/>
            </a:pPr>
            <a:r>
              <a:rPr lang="en-US" sz="1050" i="1" dirty="0"/>
              <a:t>Housing rate is for renovated, air-conditioned, double-occupancy room with common bath</a:t>
            </a:r>
          </a:p>
          <a:p>
            <a:pPr marL="171450" indent="-171450">
              <a:buFont typeface="Arial" panose="020B0604020202020204" pitchFamily="34" charset="0"/>
              <a:buChar char="•"/>
            </a:pPr>
            <a:r>
              <a:rPr lang="en-US" sz="1050" i="1" dirty="0"/>
              <a:t>Meal Plan = All You Care to Eat All Access 7</a:t>
            </a:r>
          </a:p>
          <a:p>
            <a:pPr marL="171450" indent="-171450">
              <a:buFont typeface="Arial" panose="020B0604020202020204" pitchFamily="34" charset="0"/>
              <a:buChar char="•"/>
            </a:pPr>
            <a:r>
              <a:rPr lang="en-US" sz="1050" i="1" dirty="0"/>
              <a:t>Table reflects room/board rates used in annual cost of attendance calculation</a:t>
            </a:r>
          </a:p>
        </p:txBody>
      </p:sp>
      <p:pic>
        <p:nvPicPr>
          <p:cNvPr id="3" name="Google Shape;130;p16">
            <a:extLst>
              <a:ext uri="{FF2B5EF4-FFF2-40B4-BE49-F238E27FC236}">
                <a16:creationId xmlns:a16="http://schemas.microsoft.com/office/drawing/2014/main" id="{647F66DD-FDE4-3DF4-3550-ABD7F17B3684}"/>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02233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452844"/>
            <a:ext cx="8062025" cy="684544"/>
          </a:xfrm>
        </p:spPr>
        <p:txBody>
          <a:bodyPr>
            <a:normAutofit/>
          </a:bodyPr>
          <a:lstStyle/>
          <a:p>
            <a:r>
              <a:rPr lang="en-US" dirty="0">
                <a:solidFill>
                  <a:srgbClr val="FFCA08"/>
                </a:solidFill>
              </a:rPr>
              <a:t>Executive Summary</a:t>
            </a:r>
          </a:p>
        </p:txBody>
      </p:sp>
      <p:sp>
        <p:nvSpPr>
          <p:cNvPr id="3" name="Content Placeholder 2"/>
          <p:cNvSpPr>
            <a:spLocks noGrp="1"/>
          </p:cNvSpPr>
          <p:nvPr>
            <p:ph idx="1"/>
          </p:nvPr>
        </p:nvSpPr>
        <p:spPr>
          <a:xfrm>
            <a:off x="229900" y="1225484"/>
            <a:ext cx="8659576" cy="3327662"/>
          </a:xfrm>
        </p:spPr>
        <p:txBody>
          <a:bodyPr>
            <a:noAutofit/>
          </a:bodyPr>
          <a:lstStyle/>
          <a:p>
            <a:pPr defTabSz="914400">
              <a:spcBef>
                <a:spcPts val="0"/>
              </a:spcBef>
              <a:spcAft>
                <a:spcPts val="0"/>
              </a:spcAft>
              <a:buClr>
                <a:schemeClr val="tx1"/>
              </a:buClr>
            </a:pPr>
            <a:r>
              <a:rPr lang="en-US" sz="2000" b="1" dirty="0">
                <a:solidFill>
                  <a:schemeClr val="tx1"/>
                </a:solidFill>
              </a:rPr>
              <a:t>Tuition and Program Fee Adjustments</a:t>
            </a:r>
            <a:endParaRPr lang="en-US" sz="2000" dirty="0">
              <a:solidFill>
                <a:schemeClr val="tx1"/>
              </a:solidFill>
            </a:endParaRPr>
          </a:p>
          <a:p>
            <a:pPr marL="522288" lvl="1" indent="-280988" defTabSz="914400">
              <a:lnSpc>
                <a:spcPct val="100000"/>
              </a:lnSpc>
              <a:spcBef>
                <a:spcPts val="0"/>
              </a:spcBef>
              <a:spcAft>
                <a:spcPts val="0"/>
              </a:spcAft>
              <a:buClr>
                <a:schemeClr val="tx1"/>
              </a:buClr>
            </a:pPr>
            <a:r>
              <a:rPr lang="en-US" sz="1600" b="1" dirty="0">
                <a:solidFill>
                  <a:schemeClr val="tx1"/>
                </a:solidFill>
              </a:rPr>
              <a:t>Non-Resident Undergraduate Tuition:  $637 (+3%)</a:t>
            </a:r>
          </a:p>
          <a:p>
            <a:pPr marL="801688" lvl="2" indent="-279400" defTabSz="914400">
              <a:lnSpc>
                <a:spcPct val="100000"/>
              </a:lnSpc>
              <a:spcBef>
                <a:spcPts val="0"/>
              </a:spcBef>
              <a:spcAft>
                <a:spcPts val="600"/>
              </a:spcAft>
              <a:buClr>
                <a:schemeClr val="tx1"/>
              </a:buClr>
            </a:pPr>
            <a:r>
              <a:rPr lang="en-US" sz="1400" dirty="0">
                <a:solidFill>
                  <a:schemeClr val="tx1"/>
                </a:solidFill>
              </a:rPr>
              <a:t>Keeps App State in 3</a:t>
            </a:r>
            <a:r>
              <a:rPr lang="en-US" sz="1400" baseline="30000" dirty="0">
                <a:solidFill>
                  <a:schemeClr val="tx1"/>
                </a:solidFill>
              </a:rPr>
              <a:t>rd</a:t>
            </a:r>
            <a:r>
              <a:rPr lang="en-US" sz="1400" dirty="0">
                <a:solidFill>
                  <a:schemeClr val="tx1"/>
                </a:solidFill>
              </a:rPr>
              <a:t> quartile of national peers</a:t>
            </a:r>
          </a:p>
          <a:p>
            <a:pPr marL="522288" lvl="1" indent="-280988" defTabSz="914400">
              <a:spcBef>
                <a:spcPts val="0"/>
              </a:spcBef>
              <a:spcAft>
                <a:spcPts val="600"/>
              </a:spcAft>
              <a:buClr>
                <a:schemeClr val="tx1"/>
              </a:buClr>
            </a:pPr>
            <a:r>
              <a:rPr lang="en-US" sz="1600" b="1" dirty="0">
                <a:solidFill>
                  <a:schemeClr val="tx1"/>
                </a:solidFill>
              </a:rPr>
              <a:t>Resident Graduate Tuition: $152 (+3%)</a:t>
            </a:r>
          </a:p>
          <a:p>
            <a:pPr marL="522288" lvl="1" indent="-280988" defTabSz="914400">
              <a:spcBef>
                <a:spcPts val="0"/>
              </a:spcBef>
              <a:spcAft>
                <a:spcPts val="600"/>
              </a:spcAft>
              <a:buClr>
                <a:schemeClr val="tx1"/>
              </a:buClr>
            </a:pPr>
            <a:r>
              <a:rPr lang="en-US" sz="1600" b="1" dirty="0">
                <a:solidFill>
                  <a:schemeClr val="tx1"/>
                </a:solidFill>
              </a:rPr>
              <a:t>Non-Resident Graduate Tuition:  $1,063 (+5.1%)</a:t>
            </a:r>
          </a:p>
          <a:p>
            <a:pPr marL="522288" lvl="1" indent="-280988" defTabSz="914400">
              <a:lnSpc>
                <a:spcPct val="100000"/>
              </a:lnSpc>
              <a:spcBef>
                <a:spcPts val="0"/>
              </a:spcBef>
              <a:spcAft>
                <a:spcPts val="0"/>
              </a:spcAft>
              <a:buClr>
                <a:schemeClr val="tx1"/>
              </a:buClr>
            </a:pPr>
            <a:r>
              <a:rPr lang="en-US" sz="1600" b="1" dirty="0">
                <a:solidFill>
                  <a:schemeClr val="tx1"/>
                </a:solidFill>
              </a:rPr>
              <a:t>Graduate Tuition Differentials</a:t>
            </a:r>
            <a:endParaRPr lang="en-US" sz="1600" dirty="0">
              <a:solidFill>
                <a:schemeClr val="tx1"/>
              </a:solidFill>
            </a:endParaRPr>
          </a:p>
          <a:p>
            <a:pPr marL="801688" lvl="2" indent="-288925" defTabSz="914400">
              <a:lnSpc>
                <a:spcPct val="100000"/>
              </a:lnSpc>
              <a:spcBef>
                <a:spcPts val="0"/>
              </a:spcBef>
              <a:spcAft>
                <a:spcPts val="0"/>
              </a:spcAft>
              <a:buClr>
                <a:schemeClr val="tx1"/>
              </a:buClr>
            </a:pPr>
            <a:r>
              <a:rPr lang="en-US" sz="1400" b="1" dirty="0">
                <a:solidFill>
                  <a:schemeClr val="tx1"/>
                </a:solidFill>
              </a:rPr>
              <a:t>MHA / MBA dual degree (</a:t>
            </a:r>
            <a:r>
              <a:rPr lang="en-US" sz="1400" b="1" i="1" dirty="0">
                <a:solidFill>
                  <a:schemeClr val="tx1"/>
                </a:solidFill>
              </a:rPr>
              <a:t>new</a:t>
            </a:r>
            <a:r>
              <a:rPr lang="en-US" sz="1400" b="1" dirty="0">
                <a:solidFill>
                  <a:schemeClr val="tx1"/>
                </a:solidFill>
              </a:rPr>
              <a:t>): $3,366 (N/A)</a:t>
            </a:r>
          </a:p>
          <a:p>
            <a:pPr marL="522288" lvl="1" indent="-280988" defTabSz="914400">
              <a:lnSpc>
                <a:spcPct val="100000"/>
              </a:lnSpc>
              <a:spcBef>
                <a:spcPts val="600"/>
              </a:spcBef>
              <a:spcAft>
                <a:spcPts val="0"/>
              </a:spcAft>
              <a:buClr>
                <a:schemeClr val="tx1"/>
              </a:buClr>
            </a:pPr>
            <a:r>
              <a:rPr lang="en-US" sz="1600" b="1" dirty="0">
                <a:solidFill>
                  <a:schemeClr val="tx1"/>
                </a:solidFill>
              </a:rPr>
              <a:t>Tuition increases are projected to generate $1.4M in total incremental revenues, which will support:</a:t>
            </a:r>
          </a:p>
          <a:p>
            <a:pPr marL="801688" lvl="2" indent="-288925" defTabSz="914400">
              <a:lnSpc>
                <a:spcPct val="100000"/>
              </a:lnSpc>
              <a:spcBef>
                <a:spcPts val="0"/>
              </a:spcBef>
              <a:spcAft>
                <a:spcPts val="0"/>
              </a:spcAft>
              <a:buClr>
                <a:schemeClr val="tx1"/>
              </a:buClr>
            </a:pPr>
            <a:r>
              <a:rPr lang="en-US" sz="1400" dirty="0">
                <a:solidFill>
                  <a:schemeClr val="tx1"/>
                </a:solidFill>
              </a:rPr>
              <a:t>5 new faculty positions AND</a:t>
            </a:r>
          </a:p>
          <a:p>
            <a:pPr marL="801688" lvl="2" indent="-288925" defTabSz="914400">
              <a:lnSpc>
                <a:spcPct val="100000"/>
              </a:lnSpc>
              <a:spcBef>
                <a:spcPts val="0"/>
              </a:spcBef>
              <a:spcAft>
                <a:spcPts val="0"/>
              </a:spcAft>
              <a:buClr>
                <a:schemeClr val="tx1"/>
              </a:buClr>
            </a:pPr>
            <a:r>
              <a:rPr lang="en-US" sz="1400" dirty="0">
                <a:solidFill>
                  <a:schemeClr val="tx1"/>
                </a:solidFill>
              </a:rPr>
              <a:t>3 new academic advisors to meet demand for student services due to increased enrollment,</a:t>
            </a:r>
            <a:br>
              <a:rPr lang="en-US" sz="1400" dirty="0">
                <a:solidFill>
                  <a:schemeClr val="tx1"/>
                </a:solidFill>
              </a:rPr>
            </a:br>
            <a:r>
              <a:rPr lang="en-US" sz="1400" dirty="0">
                <a:solidFill>
                  <a:schemeClr val="tx1"/>
                </a:solidFill>
              </a:rPr>
              <a:t>plus inflationary adjustments to cover increased costs of services, materials, supplies</a:t>
            </a:r>
          </a:p>
        </p:txBody>
      </p:sp>
      <p:pic>
        <p:nvPicPr>
          <p:cNvPr id="5" name="Google Shape;130;p16">
            <a:extLst>
              <a:ext uri="{FF2B5EF4-FFF2-40B4-BE49-F238E27FC236}">
                <a16:creationId xmlns:a16="http://schemas.microsoft.com/office/drawing/2014/main" id="{51AD18BF-4125-E8E0-91FF-4CC45FEF8F61}"/>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616240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University Housing</a:t>
            </a:r>
            <a:br>
              <a:rPr lang="en-US" sz="3200" dirty="0"/>
            </a:br>
            <a:r>
              <a:rPr lang="en-US" sz="3200" dirty="0"/>
              <a:t>2024-25 Rate Adjustment</a:t>
            </a:r>
            <a:endParaRPr lang="en-US" i="0" dirty="0">
              <a:latin typeface="+mj-lt"/>
            </a:endParaRPr>
          </a:p>
        </p:txBody>
      </p:sp>
    </p:spTree>
    <p:extLst>
      <p:ext uri="{BB962C8B-B14F-4D97-AF65-F5344CB8AC3E}">
        <p14:creationId xmlns:p14="http://schemas.microsoft.com/office/powerpoint/2010/main" val="3010540555"/>
      </p:ext>
    </p:extLst>
  </p:cSld>
  <p:clrMapOvr>
    <a:masterClrMapping/>
  </p:clrMapOvr>
  <p:transition spd="slow">
    <p:push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00" y="0"/>
            <a:ext cx="8285452" cy="1268018"/>
          </a:xfrm>
        </p:spPr>
        <p:txBody>
          <a:bodyPr>
            <a:normAutofit/>
          </a:bodyPr>
          <a:lstStyle/>
          <a:p>
            <a:pPr defTabSz="914400">
              <a:lnSpc>
                <a:spcPct val="110000"/>
              </a:lnSpc>
              <a:spcBef>
                <a:spcPts val="624"/>
              </a:spcBef>
              <a:spcAft>
                <a:spcPts val="600"/>
              </a:spcAft>
            </a:pPr>
            <a:r>
              <a:rPr lang="en-US" dirty="0">
                <a:solidFill>
                  <a:srgbClr val="FFCA08"/>
                </a:solidFill>
              </a:rPr>
              <a:t>University Housing: 2024-25</a:t>
            </a:r>
            <a:br>
              <a:rPr lang="en-US" dirty="0">
                <a:solidFill>
                  <a:srgbClr val="FFCA08"/>
                </a:solidFill>
              </a:rPr>
            </a:br>
            <a:r>
              <a:rPr lang="en-US" sz="1600" i="1" dirty="0">
                <a:solidFill>
                  <a:srgbClr val="FFCA08"/>
                </a:solidFill>
              </a:rPr>
              <a:t>(Chancellor-approved; not subject to Board of Governors 3% cap)</a:t>
            </a:r>
            <a:endParaRPr lang="en-US" sz="1600" dirty="0">
              <a:solidFill>
                <a:srgbClr val="FFCA08"/>
              </a:solidFill>
            </a:endParaRPr>
          </a:p>
        </p:txBody>
      </p:sp>
      <p:sp>
        <p:nvSpPr>
          <p:cNvPr id="9" name="Text Box 4"/>
          <p:cNvSpPr txBox="1">
            <a:spLocks noChangeArrowheads="1"/>
          </p:cNvSpPr>
          <p:nvPr/>
        </p:nvSpPr>
        <p:spPr bwMode="auto">
          <a:xfrm>
            <a:off x="229899" y="1432179"/>
            <a:ext cx="8692410" cy="2923877"/>
          </a:xfrm>
          <a:prstGeom prst="rect">
            <a:avLst/>
          </a:prstGeom>
          <a:noFill/>
          <a:ln w="12700" cap="sq">
            <a:noFill/>
            <a:miter lim="800000"/>
            <a:headEnd type="none" w="sm" len="sm"/>
            <a:tailEnd type="none" w="sm" len="sm"/>
          </a:ln>
        </p:spPr>
        <p:txBody>
          <a:bodyPr wrap="square">
            <a:spAutoFit/>
          </a:bodyPr>
          <a:lstStyle/>
          <a:p>
            <a:r>
              <a:rPr lang="en-US" sz="1800" b="1" dirty="0"/>
              <a:t>The rate increase equates to: </a:t>
            </a:r>
          </a:p>
          <a:p>
            <a:pPr marL="628650" lvl="1" indent="-285750">
              <a:buFont typeface="Arial" panose="020B0604020202020204" pitchFamily="34" charset="0"/>
              <a:buChar char="•"/>
            </a:pPr>
            <a:r>
              <a:rPr lang="en-US" sz="1800" dirty="0"/>
              <a:t>3.3% across all room types (</a:t>
            </a:r>
            <a:r>
              <a:rPr lang="en-US" sz="1800" i="1" dirty="0"/>
              <a:t>based on bed inventory</a:t>
            </a:r>
            <a:r>
              <a:rPr lang="en-US" sz="1800" dirty="0"/>
              <a:t>)</a:t>
            </a:r>
          </a:p>
          <a:p>
            <a:pPr marL="628650" lvl="1" indent="-285750">
              <a:buFont typeface="Arial" panose="020B0604020202020204" pitchFamily="34" charset="0"/>
              <a:buChar char="•"/>
            </a:pPr>
            <a:r>
              <a:rPr lang="en-US" sz="1800" dirty="0"/>
              <a:t>3.0% for the standard rate used for cost of attendance purposes</a:t>
            </a:r>
            <a:endParaRPr lang="en-US" sz="800" dirty="0"/>
          </a:p>
          <a:p>
            <a:pPr marL="285750" indent="-285750">
              <a:spcBef>
                <a:spcPts val="1200"/>
              </a:spcBef>
              <a:buFont typeface="Arial" panose="020B0604020202020204" pitchFamily="34" charset="0"/>
              <a:buChar char="•"/>
            </a:pPr>
            <a:r>
              <a:rPr lang="en-US" sz="1800" b="1" dirty="0"/>
              <a:t>Additional revenue is projected to generate $1.4M annually</a:t>
            </a:r>
            <a:endParaRPr lang="en-US" sz="800" dirty="0"/>
          </a:p>
          <a:p>
            <a:pPr marL="285750" indent="-285750">
              <a:spcBef>
                <a:spcPts val="1200"/>
              </a:spcBef>
              <a:buFont typeface="Arial" panose="020B0604020202020204" pitchFamily="34" charset="0"/>
              <a:buChar char="•"/>
            </a:pPr>
            <a:r>
              <a:rPr lang="en-US" sz="1800" dirty="0"/>
              <a:t>Additional revenue will support:</a:t>
            </a:r>
            <a:endParaRPr lang="en-US" sz="800" dirty="0"/>
          </a:p>
          <a:p>
            <a:pPr marL="628650" lvl="1" indent="-285750">
              <a:spcAft>
                <a:spcPts val="1200"/>
              </a:spcAft>
              <a:buFont typeface="Arial" panose="020B0604020202020204" pitchFamily="34" charset="0"/>
              <a:buChar char="•"/>
            </a:pPr>
            <a:r>
              <a:rPr lang="en-US" sz="1600" dirty="0"/>
              <a:t>Inflationary increases in operating and maintenance costs, specifically in supplies and materials costs</a:t>
            </a:r>
          </a:p>
          <a:p>
            <a:pPr marL="628650" lvl="1" indent="-285750">
              <a:spcAft>
                <a:spcPts val="1200"/>
              </a:spcAft>
              <a:buFont typeface="Arial" panose="020B0604020202020204" pitchFamily="34" charset="0"/>
              <a:buChar char="•"/>
            </a:pPr>
            <a:r>
              <a:rPr lang="en-US" sz="1600" dirty="0"/>
              <a:t>Mandatory salary increases required by the 2023 Appropriations Act but unfunded by the state</a:t>
            </a:r>
          </a:p>
        </p:txBody>
      </p:sp>
      <p:pic>
        <p:nvPicPr>
          <p:cNvPr id="3" name="Google Shape;130;p16">
            <a:extLst>
              <a:ext uri="{FF2B5EF4-FFF2-40B4-BE49-F238E27FC236}">
                <a16:creationId xmlns:a16="http://schemas.microsoft.com/office/drawing/2014/main" id="{C3B6DED2-D090-4FF9-CB7E-3BD9B83AF1EC}"/>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793232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083134-51C9-814E-9462-1C4672B9D827}"/>
              </a:ext>
            </a:extLst>
          </p:cNvPr>
          <p:cNvSpPr txBox="1">
            <a:spLocks/>
          </p:cNvSpPr>
          <p:nvPr/>
        </p:nvSpPr>
        <p:spPr>
          <a:xfrm>
            <a:off x="421520" y="0"/>
            <a:ext cx="8062025" cy="672610"/>
          </a:xfrm>
          <a:prstGeom prst="rect">
            <a:avLst/>
          </a:prstGeom>
        </p:spPr>
        <p:txBody>
          <a:bodyPr>
            <a:normAutofit lnSpcReduction="10000"/>
          </a:bodyPr>
          <a:lstStyle>
            <a:lvl1pPr algn="l" defTabSz="685800" rtl="0" eaLnBrk="1" latinLnBrk="0" hangingPunct="1">
              <a:spcBef>
                <a:spcPct val="0"/>
              </a:spcBef>
              <a:buNone/>
              <a:defRPr sz="3300" kern="1200">
                <a:solidFill>
                  <a:schemeClr val="tx1"/>
                </a:solidFill>
                <a:latin typeface="+mj-lt"/>
                <a:ea typeface="+mj-ea"/>
                <a:cs typeface="+mj-cs"/>
              </a:defRPr>
            </a:lvl1pPr>
          </a:lstStyle>
          <a:p>
            <a:pPr algn="ctr"/>
            <a:r>
              <a:rPr lang="en-US" sz="2700" dirty="0"/>
              <a:t>University Housing</a:t>
            </a:r>
            <a:br>
              <a:rPr lang="en-US" sz="2700" dirty="0"/>
            </a:br>
            <a:r>
              <a:rPr lang="en-US" sz="1200" i="1" dirty="0">
                <a:solidFill>
                  <a:schemeClr val="tx1">
                    <a:lumMod val="65000"/>
                    <a:lumOff val="35000"/>
                  </a:schemeClr>
                </a:solidFill>
              </a:rPr>
              <a:t>(rates not subject to Board of Governors 3% Cap)</a:t>
            </a:r>
            <a:endParaRPr lang="en-US" sz="1400" i="1" dirty="0">
              <a:solidFill>
                <a:schemeClr val="tx1">
                  <a:lumMod val="65000"/>
                  <a:lumOff val="35000"/>
                </a:schemeClr>
              </a:solidFill>
            </a:endParaRPr>
          </a:p>
        </p:txBody>
      </p:sp>
      <p:pic>
        <p:nvPicPr>
          <p:cNvPr id="3" name="Picture 2">
            <a:extLst>
              <a:ext uri="{FF2B5EF4-FFF2-40B4-BE49-F238E27FC236}">
                <a16:creationId xmlns:a16="http://schemas.microsoft.com/office/drawing/2014/main" id="{A5C64B2F-D1D4-9C00-1BDB-2765E7FCC678}"/>
              </a:ext>
            </a:extLst>
          </p:cNvPr>
          <p:cNvPicPr>
            <a:picLocks noChangeAspect="1"/>
          </p:cNvPicPr>
          <p:nvPr/>
        </p:nvPicPr>
        <p:blipFill rotWithShape="1">
          <a:blip r:embed="rId3"/>
          <a:srcRect b="5669"/>
          <a:stretch/>
        </p:blipFill>
        <p:spPr>
          <a:xfrm>
            <a:off x="7682752" y="4695044"/>
            <a:ext cx="1461247" cy="438051"/>
          </a:xfrm>
          <a:prstGeom prst="rect">
            <a:avLst/>
          </a:prstGeom>
        </p:spPr>
      </p:pic>
      <p:graphicFrame>
        <p:nvGraphicFramePr>
          <p:cNvPr id="2" name="Table 1">
            <a:extLst>
              <a:ext uri="{FF2B5EF4-FFF2-40B4-BE49-F238E27FC236}">
                <a16:creationId xmlns:a16="http://schemas.microsoft.com/office/drawing/2014/main" id="{0F521F28-4053-4FA7-BC30-4BCC64409928}"/>
              </a:ext>
            </a:extLst>
          </p:cNvPr>
          <p:cNvGraphicFramePr>
            <a:graphicFrameLocks noGrp="1"/>
          </p:cNvGraphicFramePr>
          <p:nvPr>
            <p:extLst>
              <p:ext uri="{D42A27DB-BD31-4B8C-83A1-F6EECF244321}">
                <p14:modId xmlns:p14="http://schemas.microsoft.com/office/powerpoint/2010/main" val="2537124442"/>
              </p:ext>
            </p:extLst>
          </p:nvPr>
        </p:nvGraphicFramePr>
        <p:xfrm>
          <a:off x="548640" y="619696"/>
          <a:ext cx="7744569" cy="4123044"/>
        </p:xfrm>
        <a:graphic>
          <a:graphicData uri="http://schemas.openxmlformats.org/drawingml/2006/table">
            <a:tbl>
              <a:tblPr/>
              <a:tblGrid>
                <a:gridCol w="1562576">
                  <a:extLst>
                    <a:ext uri="{9D8B030D-6E8A-4147-A177-3AD203B41FA5}">
                      <a16:colId xmlns:a16="http://schemas.microsoft.com/office/drawing/2014/main" val="1334586150"/>
                    </a:ext>
                  </a:extLst>
                </a:gridCol>
                <a:gridCol w="1229568">
                  <a:extLst>
                    <a:ext uri="{9D8B030D-6E8A-4147-A177-3AD203B41FA5}">
                      <a16:colId xmlns:a16="http://schemas.microsoft.com/office/drawing/2014/main" val="3474023495"/>
                    </a:ext>
                  </a:extLst>
                </a:gridCol>
                <a:gridCol w="947792">
                  <a:extLst>
                    <a:ext uri="{9D8B030D-6E8A-4147-A177-3AD203B41FA5}">
                      <a16:colId xmlns:a16="http://schemas.microsoft.com/office/drawing/2014/main" val="862697945"/>
                    </a:ext>
                  </a:extLst>
                </a:gridCol>
                <a:gridCol w="947792">
                  <a:extLst>
                    <a:ext uri="{9D8B030D-6E8A-4147-A177-3AD203B41FA5}">
                      <a16:colId xmlns:a16="http://schemas.microsoft.com/office/drawing/2014/main" val="4061835564"/>
                    </a:ext>
                  </a:extLst>
                </a:gridCol>
                <a:gridCol w="401317">
                  <a:extLst>
                    <a:ext uri="{9D8B030D-6E8A-4147-A177-3AD203B41FA5}">
                      <a16:colId xmlns:a16="http://schemas.microsoft.com/office/drawing/2014/main" val="2106735577"/>
                    </a:ext>
                  </a:extLst>
                </a:gridCol>
                <a:gridCol w="742864">
                  <a:extLst>
                    <a:ext uri="{9D8B030D-6E8A-4147-A177-3AD203B41FA5}">
                      <a16:colId xmlns:a16="http://schemas.microsoft.com/office/drawing/2014/main" val="3773896814"/>
                    </a:ext>
                  </a:extLst>
                </a:gridCol>
                <a:gridCol w="956330">
                  <a:extLst>
                    <a:ext uri="{9D8B030D-6E8A-4147-A177-3AD203B41FA5}">
                      <a16:colId xmlns:a16="http://schemas.microsoft.com/office/drawing/2014/main" val="2965274917"/>
                    </a:ext>
                  </a:extLst>
                </a:gridCol>
                <a:gridCol w="956330">
                  <a:extLst>
                    <a:ext uri="{9D8B030D-6E8A-4147-A177-3AD203B41FA5}">
                      <a16:colId xmlns:a16="http://schemas.microsoft.com/office/drawing/2014/main" val="3811236519"/>
                    </a:ext>
                  </a:extLst>
                </a:gridCol>
              </a:tblGrid>
              <a:tr h="270360">
                <a:tc>
                  <a:txBody>
                    <a:bodyPr/>
                    <a:lstStyle/>
                    <a:p>
                      <a:pPr algn="ctr" fontAlgn="b"/>
                      <a:r>
                        <a:rPr lang="en-US" sz="800" b="1" i="0" u="none" strike="noStrike" dirty="0">
                          <a:solidFill>
                            <a:srgbClr val="000000"/>
                          </a:solidFill>
                          <a:effectLst/>
                          <a:latin typeface="Calibri" panose="020F0502020204030204" pitchFamily="34" charset="0"/>
                        </a:rPr>
                        <a:t>Building</a:t>
                      </a:r>
                    </a:p>
                  </a:txBody>
                  <a:tcPr marL="5040" marR="5040" marT="504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Unit Type</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2023-24 Semester Rate</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2024-25 Semester Rate (Proposed)</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Increase</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Assignable Beds</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Revenue Generated  Increase</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Revenue Generated </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 No Increase</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572898"/>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Appalachian Heights</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Apartment</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$3,433.00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$3,639.00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284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2,066,952.00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1,949,944.00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49118403"/>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36,756.00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35,676.00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15258628"/>
                  </a:ext>
                </a:extLst>
              </a:tr>
              <a:tr h="142692">
                <a:tc rowSpan="3">
                  <a:txBody>
                    <a:bodyPr/>
                    <a:lstStyle/>
                    <a:p>
                      <a:pPr algn="l" fontAlgn="ctr"/>
                      <a:r>
                        <a:rPr lang="en-US" sz="800" b="0" i="0" u="none" strike="noStrike" dirty="0">
                          <a:solidFill>
                            <a:srgbClr val="000000"/>
                          </a:solidFill>
                          <a:effectLst/>
                          <a:latin typeface="Calibri" panose="020F0502020204030204" pitchFamily="34" charset="0"/>
                        </a:rPr>
                        <a:t>Belk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152</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931,152.00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903,792.00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291093"/>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$3,415.00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$3,518.00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28,144.00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27,320.00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009701"/>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24,504.00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23,784.00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664262"/>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Cannon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280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1,715,280.00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1,664,880.00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08006334"/>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7</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42,882.00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41,622.00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76482373"/>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Cone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266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1,629,516.00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1,581,636.00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8192312"/>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7</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42,882.00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41,622.00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401519"/>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Dogwood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264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1,617,264.00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1,569,744.00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15173761"/>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36,756.00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35,676.00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12193525"/>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Doughton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276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1,690,776.00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1,641,096.00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346105"/>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36,756.00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35,676.00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7749387"/>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Elkstone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214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1,310,964.00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1,272,444.00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3800824"/>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30,630.00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29,730.00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75057230"/>
                  </a:ext>
                </a:extLst>
              </a:tr>
              <a:tr h="142692">
                <a:tc rowSpan="3">
                  <a:txBody>
                    <a:bodyPr/>
                    <a:lstStyle/>
                    <a:p>
                      <a:pPr algn="l" fontAlgn="ctr"/>
                      <a:r>
                        <a:rPr lang="en-US" sz="800" b="0" i="0" u="none" strike="noStrike" dirty="0">
                          <a:solidFill>
                            <a:srgbClr val="000000"/>
                          </a:solidFill>
                          <a:effectLst/>
                          <a:latin typeface="Calibri" panose="020F0502020204030204" pitchFamily="34" charset="0"/>
                        </a:rPr>
                        <a:t>Frank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Common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194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1,188,444.00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1,153,524.00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562646"/>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Dbl Occ Private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$3,284.00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$3,415.00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40,980.00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39,408.00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380170"/>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30,630.00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29,730.00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833133"/>
                  </a:ext>
                </a:extLst>
              </a:tr>
              <a:tr h="142692">
                <a:tc rowSpan="4">
                  <a:txBody>
                    <a:bodyPr/>
                    <a:lstStyle/>
                    <a:p>
                      <a:pPr algn="l" fontAlgn="ctr"/>
                      <a:r>
                        <a:rPr lang="en-US" sz="800" b="0" i="0" u="none" strike="noStrike" dirty="0">
                          <a:solidFill>
                            <a:srgbClr val="000000"/>
                          </a:solidFill>
                          <a:effectLst/>
                          <a:latin typeface="Calibri" panose="020F0502020204030204" pitchFamily="34" charset="0"/>
                        </a:rPr>
                        <a:t>Laurel Creek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Shared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$3,514.00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$3,620.00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584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4,228,160.00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4,104,352.00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96355363"/>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Apartment</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$3,723.00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$3,947.00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284,184.00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268,056.00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49469469"/>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Private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$3,774.00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$3,888.00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1</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7,776.00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7,548.00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50390008"/>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14</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85,764.00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83,244.00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14650015"/>
                  </a:ext>
                </a:extLst>
              </a:tr>
              <a:tr h="142692">
                <a:tc rowSpan="3">
                  <a:txBody>
                    <a:bodyPr/>
                    <a:lstStyle/>
                    <a:p>
                      <a:pPr algn="l" fontAlgn="ctr"/>
                      <a:r>
                        <a:rPr lang="en-US" sz="800" b="0" i="0" u="none" strike="noStrike" dirty="0">
                          <a:solidFill>
                            <a:srgbClr val="000000"/>
                          </a:solidFill>
                          <a:effectLst/>
                          <a:latin typeface="Calibri" panose="020F0502020204030204" pitchFamily="34" charset="0"/>
                        </a:rPr>
                        <a:t>Living Learning Center (LLC)</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Shared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$3,226.00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$3,323.00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282</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1,874,172.00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1,819,464.00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856941"/>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Shared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$3,406.00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$3,509.00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18</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126,324.00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122,616.00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6847281"/>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9</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55,134.00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53,514.00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66064"/>
                  </a:ext>
                </a:extLst>
              </a:tr>
              <a:tr h="142692">
                <a:tc rowSpan="2">
                  <a:txBody>
                    <a:bodyPr/>
                    <a:lstStyle/>
                    <a:p>
                      <a:pPr algn="l" fontAlgn="ctr"/>
                      <a:r>
                        <a:rPr lang="en-US" sz="800" b="0" i="0" u="none" strike="noStrike" dirty="0">
                          <a:solidFill>
                            <a:srgbClr val="000000"/>
                          </a:solidFill>
                          <a:effectLst/>
                          <a:latin typeface="Calibri" panose="020F0502020204030204" pitchFamily="34" charset="0"/>
                        </a:rPr>
                        <a:t>Mountain Laurel Hall</a:t>
                      </a:r>
                    </a:p>
                  </a:txBody>
                  <a:tcPr marL="5040" marR="5040" marT="504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Private Bath</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$3,315.00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$3,415.00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256</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1,748,480.00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1,697,280.00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24481536"/>
                  </a:ext>
                </a:extLst>
              </a:tr>
              <a:tr h="142692">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30,630.00 </a:t>
                      </a:r>
                    </a:p>
                  </a:txBody>
                  <a:tcPr marL="5040" marR="5040" marT="50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29,730.00 </a:t>
                      </a:r>
                    </a:p>
                  </a:txBody>
                  <a:tcPr marL="5040" marR="5040" marT="504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213202517"/>
                  </a:ext>
                </a:extLst>
              </a:tr>
            </a:tbl>
          </a:graphicData>
        </a:graphic>
      </p:graphicFrame>
    </p:spTree>
    <p:extLst>
      <p:ext uri="{BB962C8B-B14F-4D97-AF65-F5344CB8AC3E}">
        <p14:creationId xmlns:p14="http://schemas.microsoft.com/office/powerpoint/2010/main" val="620657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083134-51C9-814E-9462-1C4672B9D827}"/>
              </a:ext>
            </a:extLst>
          </p:cNvPr>
          <p:cNvSpPr txBox="1">
            <a:spLocks/>
          </p:cNvSpPr>
          <p:nvPr/>
        </p:nvSpPr>
        <p:spPr>
          <a:xfrm>
            <a:off x="421520" y="0"/>
            <a:ext cx="8062025" cy="672610"/>
          </a:xfrm>
          <a:prstGeom prst="rect">
            <a:avLst/>
          </a:prstGeom>
        </p:spPr>
        <p:txBody>
          <a:bodyPr>
            <a:normAutofit lnSpcReduction="10000"/>
          </a:bodyPr>
          <a:lstStyle>
            <a:lvl1pPr algn="l" defTabSz="685800" rtl="0" eaLnBrk="1" latinLnBrk="0" hangingPunct="1">
              <a:spcBef>
                <a:spcPct val="0"/>
              </a:spcBef>
              <a:buNone/>
              <a:defRPr sz="3300" kern="1200">
                <a:solidFill>
                  <a:schemeClr val="tx1"/>
                </a:solidFill>
                <a:latin typeface="+mj-lt"/>
                <a:ea typeface="+mj-ea"/>
                <a:cs typeface="+mj-cs"/>
              </a:defRPr>
            </a:lvl1pPr>
          </a:lstStyle>
          <a:p>
            <a:pPr algn="ctr"/>
            <a:r>
              <a:rPr lang="en-US" sz="2700" dirty="0"/>
              <a:t>University Housing</a:t>
            </a:r>
            <a:br>
              <a:rPr lang="en-US" sz="2700" dirty="0"/>
            </a:br>
            <a:r>
              <a:rPr lang="en-US" sz="1200" i="1" dirty="0">
                <a:solidFill>
                  <a:schemeClr val="tx1">
                    <a:lumMod val="65000"/>
                    <a:lumOff val="35000"/>
                  </a:schemeClr>
                </a:solidFill>
              </a:rPr>
              <a:t>(rates not subject to Board of Governors 3% Cap)</a:t>
            </a:r>
            <a:endParaRPr lang="en-US" sz="1400" i="1" dirty="0">
              <a:solidFill>
                <a:schemeClr val="tx1">
                  <a:lumMod val="65000"/>
                  <a:lumOff val="35000"/>
                </a:schemeClr>
              </a:solidFill>
            </a:endParaRPr>
          </a:p>
        </p:txBody>
      </p:sp>
      <p:pic>
        <p:nvPicPr>
          <p:cNvPr id="3" name="Picture 2">
            <a:extLst>
              <a:ext uri="{FF2B5EF4-FFF2-40B4-BE49-F238E27FC236}">
                <a16:creationId xmlns:a16="http://schemas.microsoft.com/office/drawing/2014/main" id="{A5C64B2F-D1D4-9C00-1BDB-2765E7FCC678}"/>
              </a:ext>
            </a:extLst>
          </p:cNvPr>
          <p:cNvPicPr>
            <a:picLocks noChangeAspect="1"/>
          </p:cNvPicPr>
          <p:nvPr/>
        </p:nvPicPr>
        <p:blipFill rotWithShape="1">
          <a:blip r:embed="rId3"/>
          <a:srcRect b="5669"/>
          <a:stretch/>
        </p:blipFill>
        <p:spPr>
          <a:xfrm>
            <a:off x="7682752" y="4695044"/>
            <a:ext cx="1461247" cy="438051"/>
          </a:xfrm>
          <a:prstGeom prst="rect">
            <a:avLst/>
          </a:prstGeom>
        </p:spPr>
      </p:pic>
      <p:graphicFrame>
        <p:nvGraphicFramePr>
          <p:cNvPr id="5" name="Table 4">
            <a:extLst>
              <a:ext uri="{FF2B5EF4-FFF2-40B4-BE49-F238E27FC236}">
                <a16:creationId xmlns:a16="http://schemas.microsoft.com/office/drawing/2014/main" id="{A4985F20-5371-D284-70D8-A955DBA9632D}"/>
              </a:ext>
            </a:extLst>
          </p:cNvPr>
          <p:cNvGraphicFramePr>
            <a:graphicFrameLocks noGrp="1"/>
          </p:cNvGraphicFramePr>
          <p:nvPr>
            <p:extLst>
              <p:ext uri="{D42A27DB-BD31-4B8C-83A1-F6EECF244321}">
                <p14:modId xmlns:p14="http://schemas.microsoft.com/office/powerpoint/2010/main" val="2203786595"/>
              </p:ext>
            </p:extLst>
          </p:nvPr>
        </p:nvGraphicFramePr>
        <p:xfrm>
          <a:off x="787179" y="612250"/>
          <a:ext cx="7299298" cy="4173842"/>
        </p:xfrm>
        <a:graphic>
          <a:graphicData uri="http://schemas.openxmlformats.org/drawingml/2006/table">
            <a:tbl>
              <a:tblPr/>
              <a:tblGrid>
                <a:gridCol w="1472736">
                  <a:extLst>
                    <a:ext uri="{9D8B030D-6E8A-4147-A177-3AD203B41FA5}">
                      <a16:colId xmlns:a16="http://schemas.microsoft.com/office/drawing/2014/main" val="1865887192"/>
                    </a:ext>
                  </a:extLst>
                </a:gridCol>
                <a:gridCol w="1158875">
                  <a:extLst>
                    <a:ext uri="{9D8B030D-6E8A-4147-A177-3AD203B41FA5}">
                      <a16:colId xmlns:a16="http://schemas.microsoft.com/office/drawing/2014/main" val="1819091768"/>
                    </a:ext>
                  </a:extLst>
                </a:gridCol>
                <a:gridCol w="893298">
                  <a:extLst>
                    <a:ext uri="{9D8B030D-6E8A-4147-A177-3AD203B41FA5}">
                      <a16:colId xmlns:a16="http://schemas.microsoft.com/office/drawing/2014/main" val="2595198011"/>
                    </a:ext>
                  </a:extLst>
                </a:gridCol>
                <a:gridCol w="893298">
                  <a:extLst>
                    <a:ext uri="{9D8B030D-6E8A-4147-A177-3AD203B41FA5}">
                      <a16:colId xmlns:a16="http://schemas.microsoft.com/office/drawing/2014/main" val="1619593075"/>
                    </a:ext>
                  </a:extLst>
                </a:gridCol>
                <a:gridCol w="367879">
                  <a:extLst>
                    <a:ext uri="{9D8B030D-6E8A-4147-A177-3AD203B41FA5}">
                      <a16:colId xmlns:a16="http://schemas.microsoft.com/office/drawing/2014/main" val="582011478"/>
                    </a:ext>
                  </a:extLst>
                </a:gridCol>
                <a:gridCol w="710518">
                  <a:extLst>
                    <a:ext uri="{9D8B030D-6E8A-4147-A177-3AD203B41FA5}">
                      <a16:colId xmlns:a16="http://schemas.microsoft.com/office/drawing/2014/main" val="4079648109"/>
                    </a:ext>
                  </a:extLst>
                </a:gridCol>
                <a:gridCol w="901347">
                  <a:extLst>
                    <a:ext uri="{9D8B030D-6E8A-4147-A177-3AD203B41FA5}">
                      <a16:colId xmlns:a16="http://schemas.microsoft.com/office/drawing/2014/main" val="1699887215"/>
                    </a:ext>
                  </a:extLst>
                </a:gridCol>
                <a:gridCol w="901347">
                  <a:extLst>
                    <a:ext uri="{9D8B030D-6E8A-4147-A177-3AD203B41FA5}">
                      <a16:colId xmlns:a16="http://schemas.microsoft.com/office/drawing/2014/main" val="2717919784"/>
                    </a:ext>
                  </a:extLst>
                </a:gridCol>
              </a:tblGrid>
              <a:tr h="257593">
                <a:tc>
                  <a:txBody>
                    <a:bodyPr/>
                    <a:lstStyle/>
                    <a:p>
                      <a:pPr algn="ctr" fontAlgn="b"/>
                      <a:r>
                        <a:rPr lang="en-US" sz="800" b="1" i="0" u="none" strike="noStrike" dirty="0">
                          <a:solidFill>
                            <a:srgbClr val="000000"/>
                          </a:solidFill>
                          <a:effectLst/>
                          <a:latin typeface="Calibri" panose="020F0502020204030204" pitchFamily="34" charset="0"/>
                        </a:rPr>
                        <a:t>Building</a:t>
                      </a:r>
                    </a:p>
                  </a:txBody>
                  <a:tcPr marL="4877" marR="4877" marT="4877"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Unit Type</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2023-24 Semester Rate</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2024-25 Semester Rate (Proposed)</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Increase</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Assignable Beds</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Revenue Generated Increase</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Revenue Generated </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No Increase</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894957"/>
                  </a:ext>
                </a:extLst>
              </a:tr>
              <a:tr h="140276">
                <a:tc rowSpan="2">
                  <a:txBody>
                    <a:bodyPr/>
                    <a:lstStyle/>
                    <a:p>
                      <a:pPr algn="l" fontAlgn="ctr"/>
                      <a:r>
                        <a:rPr lang="en-US" sz="800" b="0" i="0" u="none" strike="noStrike" dirty="0">
                          <a:solidFill>
                            <a:srgbClr val="000000"/>
                          </a:solidFill>
                          <a:effectLst/>
                          <a:latin typeface="Calibri" panose="020F0502020204030204" pitchFamily="34" charset="0"/>
                        </a:rPr>
                        <a:t>Mountaineer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$3,315.00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$3,415.00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438</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2,991,540.00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2,903,940.00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803407"/>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11</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67,386.00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65,406.00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619299"/>
                  </a:ext>
                </a:extLst>
              </a:tr>
              <a:tr h="140276">
                <a:tc rowSpan="3">
                  <a:txBody>
                    <a:bodyPr/>
                    <a:lstStyle/>
                    <a:p>
                      <a:pPr algn="l" fontAlgn="ctr"/>
                      <a:r>
                        <a:rPr lang="en-US" sz="800" b="0" i="0" u="none" strike="noStrike" dirty="0">
                          <a:solidFill>
                            <a:srgbClr val="000000"/>
                          </a:solidFill>
                          <a:effectLst/>
                          <a:latin typeface="Calibri" panose="020F0502020204030204" pitchFamily="34" charset="0"/>
                        </a:rPr>
                        <a:t>Newland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$3,226.00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$3,323.00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256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1,701,376.00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1,651,712.00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71277585"/>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Dbl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$3,315.00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$3,415.00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232,220.00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225,420.00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6304071"/>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36,756.00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35,676.00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01892272"/>
                  </a:ext>
                </a:extLst>
              </a:tr>
              <a:tr h="140276">
                <a:tc rowSpan="5">
                  <a:txBody>
                    <a:bodyPr/>
                    <a:lstStyle/>
                    <a:p>
                      <a:pPr algn="l" fontAlgn="ctr"/>
                      <a:r>
                        <a:rPr lang="en-US" sz="800" b="0" i="0" u="none" strike="noStrike" dirty="0">
                          <a:solidFill>
                            <a:srgbClr val="000000"/>
                          </a:solidFill>
                          <a:effectLst/>
                          <a:latin typeface="Calibri" panose="020F0502020204030204" pitchFamily="34" charset="0"/>
                        </a:rPr>
                        <a:t>New River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$3,514.00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$3,620.00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564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4,083,360.00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3,963,792.00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643578"/>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Apartment</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$3,723.00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$3,947.00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6.0%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124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978,856.00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923,304.00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883882"/>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$3,678.00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$3,789.00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197,028.00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191,256.00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419794"/>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$3,774.00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$3,888.00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15,552.00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15,096.00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6647508"/>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21</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128,646.00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124,866.00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624540"/>
                  </a:ext>
                </a:extLst>
              </a:tr>
              <a:tr h="140276">
                <a:tc rowSpan="5">
                  <a:txBody>
                    <a:bodyPr/>
                    <a:lstStyle/>
                    <a:p>
                      <a:pPr algn="l" fontAlgn="ctr"/>
                      <a:r>
                        <a:rPr lang="en-US" sz="800" b="0" i="0" u="none" strike="noStrike" dirty="0">
                          <a:solidFill>
                            <a:srgbClr val="000000"/>
                          </a:solidFill>
                          <a:effectLst/>
                          <a:latin typeface="Calibri" panose="020F0502020204030204" pitchFamily="34" charset="0"/>
                        </a:rPr>
                        <a:t>Raven Rocks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$3,514.00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$3,620.00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264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1,911,360.00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1,855,392.00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8909604"/>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Apartment</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$3,723.00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$3,947.00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157,880.00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148,920.00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99902431"/>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$3,678.00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$3,789.00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16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121,248.00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117,696.00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5640439"/>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$3,774.00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$3,888.00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10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77,760.00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75,480.00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71464283"/>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8</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49,008.00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47,568.00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3170891"/>
                  </a:ext>
                </a:extLst>
              </a:tr>
              <a:tr h="140276">
                <a:tc rowSpan="3">
                  <a:txBody>
                    <a:bodyPr/>
                    <a:lstStyle/>
                    <a:p>
                      <a:pPr algn="l" fontAlgn="ctr"/>
                      <a:r>
                        <a:rPr lang="en-US" sz="800" b="0" i="0" u="none" strike="noStrike" dirty="0">
                          <a:solidFill>
                            <a:srgbClr val="000000"/>
                          </a:solidFill>
                          <a:effectLst/>
                          <a:latin typeface="Calibri" panose="020F0502020204030204" pitchFamily="34" charset="0"/>
                        </a:rPr>
                        <a:t>Sleep Inn</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$3,315.00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$3,415.00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116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792,280.00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769,080.00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932756"/>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$3,575.00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$3,683.00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21</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154,686.00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150,150.00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537717"/>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18,378.00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17,838.00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344226"/>
                  </a:ext>
                </a:extLst>
              </a:tr>
              <a:tr h="140276">
                <a:tc rowSpan="2">
                  <a:txBody>
                    <a:bodyPr/>
                    <a:lstStyle/>
                    <a:p>
                      <a:pPr algn="l" fontAlgn="ctr"/>
                      <a:r>
                        <a:rPr lang="en-US" sz="800" b="0" i="0" u="none" strike="noStrike" dirty="0">
                          <a:solidFill>
                            <a:srgbClr val="000000"/>
                          </a:solidFill>
                          <a:effectLst/>
                          <a:latin typeface="Calibri" panose="020F0502020204030204" pitchFamily="34" charset="0"/>
                        </a:rPr>
                        <a:t>Summit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$3,226.00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$3,323.00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324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2,153,304.00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2,090,448.00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21262328"/>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9</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55,134.00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53,514.00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20200796"/>
                  </a:ext>
                </a:extLst>
              </a:tr>
              <a:tr h="140276">
                <a:tc rowSpan="5">
                  <a:txBody>
                    <a:bodyPr/>
                    <a:lstStyle/>
                    <a:p>
                      <a:pPr algn="l" fontAlgn="ctr"/>
                      <a:r>
                        <a:rPr lang="en-US" sz="800" b="0" i="0" u="none" strike="noStrike" dirty="0">
                          <a:solidFill>
                            <a:srgbClr val="000000"/>
                          </a:solidFill>
                          <a:effectLst/>
                          <a:latin typeface="Calibri" panose="020F0502020204030204" pitchFamily="34" charset="0"/>
                        </a:rPr>
                        <a:t>Thunder Hill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212529"/>
                          </a:solidFill>
                          <a:effectLst/>
                          <a:latin typeface="Helvetica Neue"/>
                        </a:rPr>
                        <a:t>Dbl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$3,514.00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$3,620.00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484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3,504,160.00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3,401,552.00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435247"/>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Apartment</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$3,723.00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$3,947.00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6.0%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48</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378,912.00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357,408.00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03938"/>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Shared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$3,678.00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$3,789.00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26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197,028.00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191,256.00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152396"/>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Sgl Occ Private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$3,774.00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$3,888.00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15</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116,640.00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113,220.00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320852"/>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14</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85,764.00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                83,244.00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928904"/>
                  </a:ext>
                </a:extLst>
              </a:tr>
              <a:tr h="140276">
                <a:tc rowSpan="2">
                  <a:txBody>
                    <a:bodyPr/>
                    <a:lstStyle/>
                    <a:p>
                      <a:pPr algn="l" fontAlgn="ctr"/>
                      <a:r>
                        <a:rPr lang="en-US" sz="800" b="0" i="0" u="none" strike="noStrike" dirty="0">
                          <a:solidFill>
                            <a:srgbClr val="000000"/>
                          </a:solidFill>
                          <a:effectLst/>
                          <a:latin typeface="Calibri" panose="020F0502020204030204" pitchFamily="34" charset="0"/>
                        </a:rPr>
                        <a:t>White Hall</a:t>
                      </a:r>
                    </a:p>
                  </a:txBody>
                  <a:tcPr marL="4877" marR="4877" marT="487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dirty="0">
                          <a:solidFill>
                            <a:srgbClr val="212529"/>
                          </a:solidFill>
                          <a:effectLst/>
                          <a:latin typeface="Helvetica Neue"/>
                        </a:rPr>
                        <a:t>Dbl Occ Common Bath</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258</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1,580,508.00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1,534,068.00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9784646"/>
                  </a:ext>
                </a:extLst>
              </a:tr>
              <a:tr h="140276">
                <a:tc vMerge="1">
                  <a:txBody>
                    <a:bodyPr/>
                    <a:lstStyle/>
                    <a:p>
                      <a:endParaRPr lang="en-US"/>
                    </a:p>
                  </a:txBody>
                  <a:tcPr/>
                </a:tc>
                <a:tc>
                  <a:txBody>
                    <a:bodyPr/>
                    <a:lstStyle/>
                    <a:p>
                      <a:pPr algn="l" fontAlgn="b"/>
                      <a:r>
                        <a:rPr lang="en-US" sz="700" b="0" i="0" u="none" strike="noStrike" dirty="0">
                          <a:solidFill>
                            <a:srgbClr val="212529"/>
                          </a:solidFill>
                          <a:effectLst/>
                          <a:latin typeface="Helvetica Neue"/>
                        </a:rPr>
                        <a:t>RA</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$2,973.00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dirty="0">
                          <a:solidFill>
                            <a:srgbClr val="212529"/>
                          </a:solidFill>
                          <a:effectLst/>
                          <a:latin typeface="Helvetica Neue"/>
                        </a:rPr>
                        <a:t>$3,063.00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36,756.00 </a:t>
                      </a:r>
                    </a:p>
                  </a:txBody>
                  <a:tcPr marL="4877" marR="4877" marT="48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600" b="0" i="0" u="none" strike="noStrike" dirty="0">
                          <a:solidFill>
                            <a:srgbClr val="000000"/>
                          </a:solidFill>
                          <a:effectLst/>
                          <a:latin typeface="Calibri" panose="020F0502020204030204" pitchFamily="34" charset="0"/>
                        </a:rPr>
                        <a:t> $                35,676.00 </a:t>
                      </a:r>
                    </a:p>
                  </a:txBody>
                  <a:tcPr marL="4877" marR="4877" marT="4877"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9783168"/>
                  </a:ext>
                </a:extLst>
              </a:tr>
              <a:tr h="128797">
                <a:tc>
                  <a:txBody>
                    <a:bodyPr/>
                    <a:lstStyle/>
                    <a:p>
                      <a:pPr algn="l" fontAlgn="b"/>
                      <a:r>
                        <a:rPr lang="en-US" sz="800" b="1" i="0" u="none" strike="noStrike" dirty="0">
                          <a:solidFill>
                            <a:srgbClr val="000000"/>
                          </a:solidFill>
                          <a:effectLst/>
                          <a:latin typeface="Calibri" panose="020F0502020204030204" pitchFamily="34" charset="0"/>
                        </a:rPr>
                        <a:t>Totals</a:t>
                      </a:r>
                    </a:p>
                  </a:txBody>
                  <a:tcPr marL="4877" marR="4877" marT="4877"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1" i="0" u="none" strike="noStrike" dirty="0">
                        <a:solidFill>
                          <a:srgbClr val="000000"/>
                        </a:solidFill>
                        <a:effectLst/>
                        <a:latin typeface="Calibri" panose="020F0502020204030204" pitchFamily="34" charset="0"/>
                      </a:endParaRP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600" b="1" i="0" u="none" strike="noStrike" dirty="0">
                        <a:solidFill>
                          <a:srgbClr val="000000"/>
                        </a:solidFill>
                        <a:effectLst/>
                        <a:latin typeface="Calibri" panose="020F0502020204030204" pitchFamily="34" charset="0"/>
                      </a:endParaRP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600" b="1" i="0" u="none" strike="noStrike" dirty="0">
                        <a:solidFill>
                          <a:srgbClr val="000000"/>
                        </a:solidFill>
                        <a:effectLst/>
                        <a:latin typeface="Calibri" panose="020F0502020204030204" pitchFamily="34" charset="0"/>
                      </a:endParaRP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1" i="0" u="none" strike="noStrike" dirty="0">
                        <a:solidFill>
                          <a:srgbClr val="000000"/>
                        </a:solidFill>
                        <a:effectLst/>
                        <a:latin typeface="Calibri" panose="020F0502020204030204" pitchFamily="34" charset="0"/>
                      </a:endParaRP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600" b="1" i="0" u="none" strike="noStrike" dirty="0">
                          <a:solidFill>
                            <a:srgbClr val="000000"/>
                          </a:solidFill>
                          <a:effectLst/>
                          <a:latin typeface="Calibri" panose="020F0502020204030204" pitchFamily="34" charset="0"/>
                        </a:rPr>
                        <a:t>6,315</a:t>
                      </a: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600" b="1" i="0" u="none" strike="noStrike" dirty="0">
                          <a:solidFill>
                            <a:srgbClr val="000000"/>
                          </a:solidFill>
                          <a:effectLst/>
                          <a:latin typeface="Calibri" panose="020F0502020204030204" pitchFamily="34" charset="0"/>
                        </a:rPr>
                        <a:t> $         42,728,662.00 </a:t>
                      </a:r>
                    </a:p>
                  </a:txBody>
                  <a:tcPr marL="4877" marR="4877" marT="4877"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600" b="1" i="0" u="none" strike="noStrike" dirty="0">
                          <a:solidFill>
                            <a:srgbClr val="000000"/>
                          </a:solidFill>
                          <a:effectLst/>
                          <a:latin typeface="Calibri" panose="020F0502020204030204" pitchFamily="34" charset="0"/>
                        </a:rPr>
                        <a:t> $         41,370,410.00 </a:t>
                      </a:r>
                    </a:p>
                  </a:txBody>
                  <a:tcPr marL="4877" marR="4877" marT="4877"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033907"/>
                  </a:ext>
                </a:extLst>
              </a:tr>
            </a:tbl>
          </a:graphicData>
        </a:graphic>
      </p:graphicFrame>
    </p:spTree>
    <p:extLst>
      <p:ext uri="{BB962C8B-B14F-4D97-AF65-F5344CB8AC3E}">
        <p14:creationId xmlns:p14="http://schemas.microsoft.com/office/powerpoint/2010/main" val="1440963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Transportation Fee</a:t>
            </a:r>
            <a:br>
              <a:rPr lang="en-US" sz="3200" dirty="0"/>
            </a:br>
            <a:r>
              <a:rPr lang="en-US" sz="3200" dirty="0"/>
              <a:t>2024-25 Rate Adjustment</a:t>
            </a:r>
            <a:endParaRPr lang="en-US" i="0" dirty="0">
              <a:latin typeface="+mj-lt"/>
            </a:endParaRPr>
          </a:p>
        </p:txBody>
      </p:sp>
    </p:spTree>
    <p:extLst>
      <p:ext uri="{BB962C8B-B14F-4D97-AF65-F5344CB8AC3E}">
        <p14:creationId xmlns:p14="http://schemas.microsoft.com/office/powerpoint/2010/main" val="2995704593"/>
      </p:ext>
    </p:extLst>
  </p:cSld>
  <p:clrMapOvr>
    <a:masterClrMapping/>
  </p:clrMapOvr>
  <p:transition spd="slow">
    <p:push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2" y="0"/>
            <a:ext cx="8246410" cy="1268018"/>
          </a:xfrm>
        </p:spPr>
        <p:txBody>
          <a:bodyPr>
            <a:normAutofit/>
          </a:bodyPr>
          <a:lstStyle/>
          <a:p>
            <a:pPr defTabSz="914400">
              <a:lnSpc>
                <a:spcPct val="110000"/>
              </a:lnSpc>
              <a:spcBef>
                <a:spcPts val="624"/>
              </a:spcBef>
              <a:spcAft>
                <a:spcPts val="600"/>
              </a:spcAft>
            </a:pPr>
            <a:r>
              <a:rPr lang="en-US" dirty="0">
                <a:solidFill>
                  <a:srgbClr val="FFCA08"/>
                </a:solidFill>
              </a:rPr>
              <a:t>Transportation Fee: 2024-25</a:t>
            </a:r>
            <a:br>
              <a:rPr lang="en-US" dirty="0">
                <a:solidFill>
                  <a:srgbClr val="FFCA08"/>
                </a:solidFill>
              </a:rPr>
            </a:br>
            <a:r>
              <a:rPr lang="en-US" sz="1600" i="1" dirty="0">
                <a:solidFill>
                  <a:srgbClr val="FFCA08"/>
                </a:solidFill>
              </a:rPr>
              <a:t>(Chancellor-approved; not subject to Board of Governors 3% cap)</a:t>
            </a:r>
            <a:endParaRPr lang="en-US" sz="1600" dirty="0">
              <a:solidFill>
                <a:srgbClr val="FFCA08"/>
              </a:solidFill>
            </a:endParaRPr>
          </a:p>
        </p:txBody>
      </p:sp>
      <p:sp>
        <p:nvSpPr>
          <p:cNvPr id="3" name="Content Placeholder 2"/>
          <p:cNvSpPr>
            <a:spLocks noGrp="1"/>
          </p:cNvSpPr>
          <p:nvPr>
            <p:ph idx="1"/>
          </p:nvPr>
        </p:nvSpPr>
        <p:spPr>
          <a:xfrm>
            <a:off x="453326" y="1501249"/>
            <a:ext cx="7476186" cy="3109504"/>
          </a:xfrm>
        </p:spPr>
        <p:txBody>
          <a:bodyPr>
            <a:normAutofit/>
          </a:bodyPr>
          <a:lstStyle/>
          <a:p>
            <a:pPr marL="285750" indent="-285750">
              <a:lnSpc>
                <a:spcPct val="100000"/>
              </a:lnSpc>
              <a:spcBef>
                <a:spcPts val="600"/>
              </a:spcBef>
              <a:spcAft>
                <a:spcPts val="600"/>
              </a:spcAft>
              <a:buSzPct val="115000"/>
              <a:buFont typeface="Arial" panose="020B0604020202020204" pitchFamily="34" charset="0"/>
              <a:buChar char="•"/>
            </a:pPr>
            <a:r>
              <a:rPr lang="en-US" sz="1800" dirty="0">
                <a:solidFill>
                  <a:schemeClr val="tx1"/>
                </a:solidFill>
              </a:rPr>
              <a:t>This fee is used to support AppalCart and the SafeRide program</a:t>
            </a:r>
          </a:p>
          <a:p>
            <a:pPr marL="285750" indent="-285750">
              <a:lnSpc>
                <a:spcPct val="100000"/>
              </a:lnSpc>
              <a:spcBef>
                <a:spcPts val="600"/>
              </a:spcBef>
              <a:spcAft>
                <a:spcPts val="600"/>
              </a:spcAft>
              <a:buSzPct val="115000"/>
              <a:buFont typeface="Arial" panose="020B0604020202020204" pitchFamily="34" charset="0"/>
              <a:buChar char="•"/>
            </a:pPr>
            <a:r>
              <a:rPr lang="en-US" sz="1800" dirty="0">
                <a:solidFill>
                  <a:schemeClr val="tx1"/>
                </a:solidFill>
              </a:rPr>
              <a:t>Last fee increase was assessed in 2019-20</a:t>
            </a:r>
          </a:p>
          <a:p>
            <a:pPr marL="285750" indent="-285750" defTabSz="914400">
              <a:lnSpc>
                <a:spcPct val="100000"/>
              </a:lnSpc>
              <a:spcBef>
                <a:spcPts val="600"/>
              </a:spcBef>
              <a:spcAft>
                <a:spcPts val="600"/>
              </a:spcAft>
              <a:buSzPct val="115000"/>
              <a:buFont typeface="Arial" panose="020B0604020202020204" pitchFamily="34" charset="0"/>
              <a:buChar char="•"/>
            </a:pPr>
            <a:r>
              <a:rPr lang="en-US" sz="1800" b="1" dirty="0">
                <a:solidFill>
                  <a:schemeClr val="tx1"/>
                </a:solidFill>
              </a:rPr>
              <a:t>$14 increase is projected to generate additional $258K annually</a:t>
            </a:r>
            <a:endParaRPr lang="en-US" sz="1800" b="1" dirty="0">
              <a:solidFill>
                <a:schemeClr val="tx1"/>
              </a:solidFill>
              <a:highlight>
                <a:srgbClr val="FFFF00"/>
              </a:highlight>
            </a:endParaRPr>
          </a:p>
          <a:p>
            <a:pPr marL="285750" indent="-285750">
              <a:lnSpc>
                <a:spcPct val="100000"/>
              </a:lnSpc>
              <a:spcBef>
                <a:spcPts val="600"/>
              </a:spcBef>
              <a:spcAft>
                <a:spcPts val="600"/>
              </a:spcAft>
              <a:buSzPct val="115000"/>
              <a:buFont typeface="Arial" panose="020B0604020202020204" pitchFamily="34" charset="0"/>
              <a:buChar char="•"/>
            </a:pPr>
            <a:r>
              <a:rPr lang="en-US" sz="1800" dirty="0">
                <a:solidFill>
                  <a:schemeClr val="tx1"/>
                </a:solidFill>
              </a:rPr>
              <a:t>Additional revenue will be used for increased support to AppalCart to provide additional routes and busses plus inflationary costs of fuel, maintenance, and labor</a:t>
            </a:r>
          </a:p>
          <a:p>
            <a:pPr marL="285750" indent="-285750">
              <a:lnSpc>
                <a:spcPct val="100000"/>
              </a:lnSpc>
              <a:spcBef>
                <a:spcPts val="600"/>
              </a:spcBef>
              <a:spcAft>
                <a:spcPts val="600"/>
              </a:spcAft>
              <a:buSzPct val="115000"/>
              <a:buFont typeface="Arial" panose="020B0604020202020204" pitchFamily="34" charset="0"/>
              <a:buChar char="•"/>
            </a:pPr>
            <a:endParaRPr lang="en-US" sz="1800" dirty="0">
              <a:solidFill>
                <a:schemeClr val="tx1"/>
              </a:solidFill>
            </a:endParaRPr>
          </a:p>
          <a:p>
            <a:pPr marL="285750" indent="-285750">
              <a:lnSpc>
                <a:spcPct val="100000"/>
              </a:lnSpc>
              <a:spcBef>
                <a:spcPts val="1575"/>
              </a:spcBef>
              <a:spcAft>
                <a:spcPts val="1350"/>
              </a:spcAft>
              <a:buSzPct val="115000"/>
              <a:buFont typeface="Arial" panose="020B0604020202020204" pitchFamily="34" charset="0"/>
              <a:buChar char="•"/>
            </a:pPr>
            <a:endParaRPr lang="en-US" sz="1800" dirty="0">
              <a:solidFill>
                <a:schemeClr val="tx1"/>
              </a:solidFill>
            </a:endParaRPr>
          </a:p>
          <a:p>
            <a:pPr marL="285750" indent="-285750">
              <a:lnSpc>
                <a:spcPct val="100000"/>
              </a:lnSpc>
              <a:spcBef>
                <a:spcPts val="1575"/>
              </a:spcBef>
              <a:spcAft>
                <a:spcPts val="1350"/>
              </a:spcAft>
              <a:buSzPct val="115000"/>
              <a:buFont typeface="Arial" panose="020B0604020202020204" pitchFamily="34" charset="0"/>
              <a:buChar char="•"/>
            </a:pPr>
            <a:endParaRPr lang="en-US" sz="1800" dirty="0">
              <a:solidFill>
                <a:schemeClr val="tx1"/>
              </a:solidFill>
            </a:endParaRPr>
          </a:p>
          <a:p>
            <a:pPr marL="285750" indent="-285750">
              <a:lnSpc>
                <a:spcPct val="100000"/>
              </a:lnSpc>
              <a:spcBef>
                <a:spcPts val="1575"/>
              </a:spcBef>
              <a:spcAft>
                <a:spcPts val="1350"/>
              </a:spcAft>
              <a:buSzPct val="115000"/>
              <a:buFont typeface="Arial" panose="020B0604020202020204" pitchFamily="34" charset="0"/>
              <a:buChar char="•"/>
            </a:pPr>
            <a:endParaRPr lang="en-US" sz="1800" dirty="0"/>
          </a:p>
          <a:p>
            <a:pPr marL="285750" indent="-285750">
              <a:lnSpc>
                <a:spcPct val="100000"/>
              </a:lnSpc>
              <a:spcBef>
                <a:spcPts val="1575"/>
              </a:spcBef>
              <a:spcAft>
                <a:spcPts val="1350"/>
              </a:spcAft>
              <a:buSzPct val="115000"/>
              <a:buFont typeface="Arial" panose="020B0604020202020204" pitchFamily="34" charset="0"/>
              <a:buChar char="•"/>
            </a:pPr>
            <a:endParaRPr lang="en-US" sz="1800" dirty="0">
              <a:solidFill>
                <a:schemeClr val="tx1">
                  <a:lumMod val="75000"/>
                  <a:lumOff val="25000"/>
                </a:schemeClr>
              </a:solidFill>
            </a:endParaRPr>
          </a:p>
        </p:txBody>
      </p:sp>
      <p:pic>
        <p:nvPicPr>
          <p:cNvPr id="5" name="Google Shape;130;p16">
            <a:extLst>
              <a:ext uri="{FF2B5EF4-FFF2-40B4-BE49-F238E27FC236}">
                <a16:creationId xmlns:a16="http://schemas.microsoft.com/office/drawing/2014/main" id="{375F2E61-B37E-7BB0-43A8-4F8A1B14DAFC}"/>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853136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126144"/>
            <a:ext cx="9144000" cy="2530475"/>
          </a:xfrm>
        </p:spPr>
        <p:txBody>
          <a:bodyPr/>
          <a:lstStyle/>
          <a:p>
            <a:pPr algn="ctr"/>
            <a:r>
              <a:rPr lang="en-US" sz="3200" dirty="0">
                <a:solidFill>
                  <a:schemeClr val="tx1">
                    <a:lumMod val="75000"/>
                    <a:lumOff val="25000"/>
                  </a:schemeClr>
                </a:solidFill>
              </a:rPr>
              <a:t>Questions?</a:t>
            </a:r>
            <a:endParaRPr lang="en-US" i="0" dirty="0">
              <a:solidFill>
                <a:schemeClr val="tx1">
                  <a:lumMod val="75000"/>
                  <a:lumOff val="25000"/>
                </a:schemeClr>
              </a:solidFill>
              <a:latin typeface="+mj-lt"/>
            </a:endParaRPr>
          </a:p>
        </p:txBody>
      </p:sp>
      <p:pic>
        <p:nvPicPr>
          <p:cNvPr id="4" name="Google Shape;130;p16">
            <a:extLst>
              <a:ext uri="{FF2B5EF4-FFF2-40B4-BE49-F238E27FC236}">
                <a16:creationId xmlns:a16="http://schemas.microsoft.com/office/drawing/2014/main" id="{A5730FBB-5F34-8B28-6FA3-BF7453782C5B}"/>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300037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536108"/>
            <a:ext cx="8062025" cy="618697"/>
          </a:xfrm>
        </p:spPr>
        <p:txBody>
          <a:bodyPr>
            <a:normAutofit/>
          </a:bodyPr>
          <a:lstStyle/>
          <a:p>
            <a:r>
              <a:rPr lang="en-US" dirty="0">
                <a:solidFill>
                  <a:srgbClr val="FFCA08"/>
                </a:solidFill>
              </a:rPr>
              <a:t>Executive Summary</a:t>
            </a:r>
          </a:p>
        </p:txBody>
      </p:sp>
      <p:sp>
        <p:nvSpPr>
          <p:cNvPr id="3" name="Content Placeholder 2"/>
          <p:cNvSpPr>
            <a:spLocks noGrp="1"/>
          </p:cNvSpPr>
          <p:nvPr>
            <p:ph idx="1"/>
          </p:nvPr>
        </p:nvSpPr>
        <p:spPr>
          <a:xfrm>
            <a:off x="229900" y="1284770"/>
            <a:ext cx="8128490" cy="3065973"/>
          </a:xfrm>
        </p:spPr>
        <p:txBody>
          <a:bodyPr>
            <a:noAutofit/>
          </a:bodyPr>
          <a:lstStyle/>
          <a:p>
            <a:pPr defTabSz="914400">
              <a:spcBef>
                <a:spcPts val="0"/>
              </a:spcBef>
              <a:spcAft>
                <a:spcPts val="0"/>
              </a:spcAft>
              <a:buClr>
                <a:schemeClr val="tx1"/>
              </a:buClr>
            </a:pPr>
            <a:r>
              <a:rPr lang="en-US" sz="2000" b="1" dirty="0">
                <a:solidFill>
                  <a:schemeClr val="tx1"/>
                </a:solidFill>
              </a:rPr>
              <a:t>General Fee Adjustments</a:t>
            </a:r>
          </a:p>
          <a:p>
            <a:pPr marL="522288" lvl="1" indent="-280988" defTabSz="914400">
              <a:lnSpc>
                <a:spcPct val="100000"/>
              </a:lnSpc>
              <a:spcBef>
                <a:spcPts val="0"/>
              </a:spcBef>
              <a:spcAft>
                <a:spcPts val="800"/>
              </a:spcAft>
              <a:buClr>
                <a:schemeClr val="tx1"/>
              </a:buClr>
              <a:buSzPct val="125000"/>
            </a:pPr>
            <a:r>
              <a:rPr lang="en-US" sz="1600" b="1" dirty="0">
                <a:solidFill>
                  <a:schemeClr val="tx1"/>
                </a:solidFill>
              </a:rPr>
              <a:t>Athletics Fee: $24 (+3%)</a:t>
            </a:r>
          </a:p>
          <a:p>
            <a:pPr marL="522288" lvl="1" indent="-280988" defTabSz="914400">
              <a:lnSpc>
                <a:spcPct val="100000"/>
              </a:lnSpc>
              <a:spcBef>
                <a:spcPts val="0"/>
              </a:spcBef>
              <a:spcAft>
                <a:spcPts val="800"/>
              </a:spcAft>
              <a:buClr>
                <a:schemeClr val="tx1"/>
              </a:buClr>
              <a:buSzPct val="125000"/>
            </a:pPr>
            <a:r>
              <a:rPr lang="en-US" sz="1600" b="1" dirty="0">
                <a:solidFill>
                  <a:schemeClr val="tx1"/>
                </a:solidFill>
              </a:rPr>
              <a:t>Health Services Fee:  $10 (+2.9%)</a:t>
            </a:r>
          </a:p>
          <a:p>
            <a:pPr marL="522288" lvl="1" indent="-280988" defTabSz="914400">
              <a:lnSpc>
                <a:spcPct val="100000"/>
              </a:lnSpc>
              <a:spcBef>
                <a:spcPts val="0"/>
              </a:spcBef>
              <a:spcAft>
                <a:spcPts val="800"/>
              </a:spcAft>
              <a:buClr>
                <a:schemeClr val="tx1"/>
              </a:buClr>
              <a:buSzPct val="125000"/>
            </a:pPr>
            <a:r>
              <a:rPr lang="en-US" sz="1600" b="1" dirty="0">
                <a:solidFill>
                  <a:schemeClr val="tx1"/>
                </a:solidFill>
              </a:rPr>
              <a:t>Student Activities Fee - Student Services, Rec, Union, and REI: $33 (+5.1%)</a:t>
            </a:r>
          </a:p>
          <a:p>
            <a:pPr marL="522288" lvl="1" indent="-280988" defTabSz="914400">
              <a:lnSpc>
                <a:spcPct val="100000"/>
              </a:lnSpc>
              <a:spcBef>
                <a:spcPts val="0"/>
              </a:spcBef>
              <a:spcAft>
                <a:spcPts val="800"/>
              </a:spcAft>
              <a:buClr>
                <a:schemeClr val="tx1"/>
              </a:buClr>
              <a:buSzPct val="125000"/>
            </a:pPr>
            <a:r>
              <a:rPr lang="en-US" sz="1600" b="1" dirty="0">
                <a:solidFill>
                  <a:schemeClr val="tx1"/>
                </a:solidFill>
              </a:rPr>
              <a:t>Student Activities Fee - Cultural Affairs: $6 (+13.3%)</a:t>
            </a:r>
          </a:p>
          <a:p>
            <a:pPr marL="522288" lvl="1" indent="-280988" defTabSz="914400">
              <a:lnSpc>
                <a:spcPct val="100000"/>
              </a:lnSpc>
              <a:spcBef>
                <a:spcPts val="0"/>
              </a:spcBef>
              <a:spcAft>
                <a:spcPts val="0"/>
              </a:spcAft>
              <a:buClr>
                <a:schemeClr val="tx1"/>
              </a:buClr>
              <a:buSzPct val="125000"/>
            </a:pPr>
            <a:r>
              <a:rPr lang="en-US" sz="1600" b="1" dirty="0">
                <a:solidFill>
                  <a:schemeClr val="tx1"/>
                </a:solidFill>
              </a:rPr>
              <a:t>General Fee increases are projected to generate $1.35M in total incremental revenues</a:t>
            </a:r>
            <a:endParaRPr lang="en-US" sz="1600" dirty="0">
              <a:solidFill>
                <a:schemeClr val="tx1"/>
              </a:solidFill>
            </a:endParaRPr>
          </a:p>
          <a:p>
            <a:pPr marL="858838" lvl="2" indent="-290513" defTabSz="914400">
              <a:lnSpc>
                <a:spcPct val="100000"/>
              </a:lnSpc>
              <a:spcBef>
                <a:spcPts val="0"/>
              </a:spcBef>
              <a:spcAft>
                <a:spcPts val="0"/>
              </a:spcAft>
              <a:buClr>
                <a:schemeClr val="tx1"/>
              </a:buClr>
              <a:buSzPct val="125000"/>
            </a:pPr>
            <a:r>
              <a:rPr lang="en-US" sz="1600" dirty="0">
                <a:solidFill>
                  <a:schemeClr val="tx1"/>
                </a:solidFill>
              </a:rPr>
              <a:t>Revenues will help fee-supported units address additional expenses incurred</a:t>
            </a:r>
            <a:br>
              <a:rPr lang="en-US" sz="1600" dirty="0">
                <a:solidFill>
                  <a:schemeClr val="tx1"/>
                </a:solidFill>
              </a:rPr>
            </a:br>
            <a:r>
              <a:rPr lang="en-US" sz="1600" dirty="0">
                <a:solidFill>
                  <a:schemeClr val="tx1"/>
                </a:solidFill>
              </a:rPr>
              <a:t>(e.g., legislative salary and inflationary cost increases)</a:t>
            </a:r>
          </a:p>
          <a:p>
            <a:pPr marL="285750" indent="-285750" defTabSz="914400">
              <a:spcBef>
                <a:spcPts val="0"/>
              </a:spcBef>
              <a:spcAft>
                <a:spcPts val="0"/>
              </a:spcAft>
              <a:buFont typeface="Wingdings" pitchFamily="2" charset="2"/>
              <a:buChar char="§"/>
            </a:pPr>
            <a:endParaRPr lang="en-US" sz="1600" dirty="0"/>
          </a:p>
          <a:p>
            <a:pPr marL="800100" lvl="1" indent="-285750" defTabSz="914400">
              <a:spcBef>
                <a:spcPts val="0"/>
              </a:spcBef>
              <a:buFont typeface="Wingdings" pitchFamily="2" charset="2"/>
              <a:buChar char="§"/>
            </a:pPr>
            <a:endParaRPr lang="en-US" sz="1300" dirty="0"/>
          </a:p>
        </p:txBody>
      </p:sp>
      <p:pic>
        <p:nvPicPr>
          <p:cNvPr id="5" name="Google Shape;130;p16">
            <a:extLst>
              <a:ext uri="{FF2B5EF4-FFF2-40B4-BE49-F238E27FC236}">
                <a16:creationId xmlns:a16="http://schemas.microsoft.com/office/drawing/2014/main" id="{DD8E81D6-D427-C464-E5CB-FB22AF05A56F}"/>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04785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536108"/>
            <a:ext cx="8062025" cy="618697"/>
          </a:xfrm>
        </p:spPr>
        <p:txBody>
          <a:bodyPr>
            <a:normAutofit/>
          </a:bodyPr>
          <a:lstStyle/>
          <a:p>
            <a:r>
              <a:rPr lang="en-US" dirty="0">
                <a:solidFill>
                  <a:srgbClr val="FFCA08"/>
                </a:solidFill>
              </a:rPr>
              <a:t>Executive Summary</a:t>
            </a:r>
          </a:p>
        </p:txBody>
      </p:sp>
      <p:sp>
        <p:nvSpPr>
          <p:cNvPr id="3" name="Content Placeholder 2"/>
          <p:cNvSpPr>
            <a:spLocks noGrp="1"/>
          </p:cNvSpPr>
          <p:nvPr>
            <p:ph idx="1"/>
          </p:nvPr>
        </p:nvSpPr>
        <p:spPr>
          <a:xfrm>
            <a:off x="229900" y="1284770"/>
            <a:ext cx="8360308" cy="3322622"/>
          </a:xfrm>
        </p:spPr>
        <p:txBody>
          <a:bodyPr>
            <a:noAutofit/>
          </a:bodyPr>
          <a:lstStyle/>
          <a:p>
            <a:pPr defTabSz="914400">
              <a:spcBef>
                <a:spcPts val="0"/>
              </a:spcBef>
              <a:spcAft>
                <a:spcPts val="0"/>
              </a:spcAft>
              <a:buClr>
                <a:schemeClr val="tx1"/>
              </a:buClr>
            </a:pPr>
            <a:r>
              <a:rPr lang="en-US" sz="2000" b="1" dirty="0">
                <a:solidFill>
                  <a:schemeClr val="tx1"/>
                </a:solidFill>
              </a:rPr>
              <a:t>Debt Service Fee Adjustments</a:t>
            </a:r>
          </a:p>
          <a:p>
            <a:pPr marL="522288" lvl="1" indent="-280988" defTabSz="914400">
              <a:lnSpc>
                <a:spcPct val="100000"/>
              </a:lnSpc>
              <a:spcBef>
                <a:spcPts val="600"/>
              </a:spcBef>
              <a:spcAft>
                <a:spcPts val="0"/>
              </a:spcAft>
              <a:buClr>
                <a:schemeClr val="tx1"/>
              </a:buClr>
              <a:buSzPct val="150000"/>
            </a:pPr>
            <a:r>
              <a:rPr lang="en-US" sz="1600" b="1" dirty="0">
                <a:solidFill>
                  <a:schemeClr val="tx1"/>
                </a:solidFill>
              </a:rPr>
              <a:t>Debt Service Fee:</a:t>
            </a:r>
            <a:r>
              <a:rPr lang="en-US" sz="1600" dirty="0">
                <a:solidFill>
                  <a:schemeClr val="tx1"/>
                </a:solidFill>
              </a:rPr>
              <a:t> </a:t>
            </a:r>
            <a:r>
              <a:rPr lang="en-US" sz="1600" dirty="0">
                <a:solidFill>
                  <a:srgbClr val="FF0000"/>
                </a:solidFill>
              </a:rPr>
              <a:t>-$40 </a:t>
            </a:r>
            <a:r>
              <a:rPr lang="en-US" sz="1600" dirty="0">
                <a:solidFill>
                  <a:schemeClr val="tx1"/>
                </a:solidFill>
              </a:rPr>
              <a:t>(</a:t>
            </a:r>
            <a:r>
              <a:rPr lang="en-US" sz="1600" dirty="0">
                <a:solidFill>
                  <a:srgbClr val="FF0000"/>
                </a:solidFill>
              </a:rPr>
              <a:t>-6.3%</a:t>
            </a:r>
            <a:r>
              <a:rPr lang="en-US" sz="1600" dirty="0">
                <a:solidFill>
                  <a:schemeClr val="tx1"/>
                </a:solidFill>
              </a:rPr>
              <a:t>)</a:t>
            </a:r>
          </a:p>
          <a:p>
            <a:pPr marL="858838" lvl="2" indent="-290513" defTabSz="914400">
              <a:lnSpc>
                <a:spcPct val="100000"/>
              </a:lnSpc>
              <a:spcBef>
                <a:spcPts val="0"/>
              </a:spcBef>
              <a:spcAft>
                <a:spcPts val="0"/>
              </a:spcAft>
              <a:buClr>
                <a:schemeClr val="tx1"/>
              </a:buClr>
              <a:buSzPct val="150000"/>
            </a:pPr>
            <a:r>
              <a:rPr lang="en-US" sz="1400" dirty="0">
                <a:solidFill>
                  <a:schemeClr val="tx1"/>
                </a:solidFill>
              </a:rPr>
              <a:t>The proposed adjustments will </a:t>
            </a:r>
            <a:r>
              <a:rPr lang="en-US" sz="1400" b="1" dirty="0">
                <a:solidFill>
                  <a:schemeClr val="tx1"/>
                </a:solidFill>
              </a:rPr>
              <a:t>reduce the overall debt service fee </a:t>
            </a:r>
            <a:r>
              <a:rPr lang="en-US" sz="1400" dirty="0">
                <a:solidFill>
                  <a:schemeClr val="tx1"/>
                </a:solidFill>
              </a:rPr>
              <a:t>from </a:t>
            </a:r>
            <a:r>
              <a:rPr lang="en-US" sz="1400" b="1" dirty="0">
                <a:solidFill>
                  <a:schemeClr val="tx1"/>
                </a:solidFill>
              </a:rPr>
              <a:t>$634 </a:t>
            </a:r>
            <a:r>
              <a:rPr lang="en-US" sz="1400" dirty="0">
                <a:solidFill>
                  <a:schemeClr val="tx1"/>
                </a:solidFill>
              </a:rPr>
              <a:t>to </a:t>
            </a:r>
            <a:r>
              <a:rPr lang="en-US" sz="1400" b="1" dirty="0">
                <a:solidFill>
                  <a:schemeClr val="tx1"/>
                </a:solidFill>
              </a:rPr>
              <a:t>$594</a:t>
            </a:r>
            <a:endParaRPr lang="en-US" sz="1400" dirty="0">
              <a:solidFill>
                <a:schemeClr val="tx1"/>
              </a:solidFill>
            </a:endParaRPr>
          </a:p>
          <a:p>
            <a:pPr marL="858838" lvl="2" indent="-290513" defTabSz="914400">
              <a:lnSpc>
                <a:spcPct val="100000"/>
              </a:lnSpc>
              <a:spcBef>
                <a:spcPts val="600"/>
              </a:spcBef>
              <a:spcAft>
                <a:spcPts val="0"/>
              </a:spcAft>
              <a:buClr>
                <a:schemeClr val="tx1"/>
              </a:buClr>
              <a:buSzPct val="150000"/>
            </a:pPr>
            <a:r>
              <a:rPr lang="en-US" sz="1400" dirty="0">
                <a:solidFill>
                  <a:schemeClr val="tx1"/>
                </a:solidFill>
              </a:rPr>
              <a:t>Enrollment has </a:t>
            </a:r>
            <a:r>
              <a:rPr lang="en-US" sz="1400" b="1" dirty="0">
                <a:solidFill>
                  <a:schemeClr val="tx1"/>
                </a:solidFill>
              </a:rPr>
              <a:t>trended higher than the original projections </a:t>
            </a:r>
            <a:r>
              <a:rPr lang="en-US" sz="1400" dirty="0">
                <a:solidFill>
                  <a:schemeClr val="tx1"/>
                </a:solidFill>
              </a:rPr>
              <a:t>used when the Sanford Hall and Student Union debt service fees were established</a:t>
            </a:r>
          </a:p>
          <a:p>
            <a:pPr marL="858838" lvl="2" indent="-290513" defTabSz="914400">
              <a:lnSpc>
                <a:spcPct val="100000"/>
              </a:lnSpc>
              <a:spcBef>
                <a:spcPts val="600"/>
              </a:spcBef>
              <a:spcAft>
                <a:spcPts val="0"/>
              </a:spcAft>
              <a:buClr>
                <a:schemeClr val="tx1"/>
              </a:buClr>
              <a:buSzPct val="150000"/>
            </a:pPr>
            <a:r>
              <a:rPr lang="en-US" sz="1400" dirty="0">
                <a:solidFill>
                  <a:schemeClr val="tx1"/>
                </a:solidFill>
              </a:rPr>
              <a:t>Funds have accumulated </a:t>
            </a:r>
            <a:r>
              <a:rPr lang="en-US" sz="1400" b="1" dirty="0">
                <a:solidFill>
                  <a:schemeClr val="tx1"/>
                </a:solidFill>
              </a:rPr>
              <a:t>in excess of current debt service needs</a:t>
            </a:r>
            <a:endParaRPr lang="en-US" sz="1400" dirty="0">
              <a:solidFill>
                <a:schemeClr val="tx1"/>
              </a:solidFill>
            </a:endParaRPr>
          </a:p>
          <a:p>
            <a:pPr marL="522288" lvl="1" indent="-280988" defTabSz="914400">
              <a:lnSpc>
                <a:spcPct val="100000"/>
              </a:lnSpc>
              <a:spcBef>
                <a:spcPts val="1200"/>
              </a:spcBef>
              <a:spcAft>
                <a:spcPts val="0"/>
              </a:spcAft>
              <a:buClr>
                <a:schemeClr val="tx1"/>
              </a:buClr>
              <a:buSzPct val="150000"/>
            </a:pPr>
            <a:r>
              <a:rPr lang="en-US" sz="1600" b="1" dirty="0">
                <a:solidFill>
                  <a:schemeClr val="tx1"/>
                </a:solidFill>
              </a:rPr>
              <a:t>Future Planning:</a:t>
            </a:r>
          </a:p>
          <a:p>
            <a:pPr marL="858838" lvl="2" indent="-290513" defTabSz="914400">
              <a:lnSpc>
                <a:spcPct val="100000"/>
              </a:lnSpc>
              <a:spcBef>
                <a:spcPts val="0"/>
              </a:spcBef>
              <a:spcAft>
                <a:spcPts val="0"/>
              </a:spcAft>
              <a:buClr>
                <a:schemeClr val="tx1"/>
              </a:buClr>
              <a:buSzPct val="150000"/>
            </a:pPr>
            <a:r>
              <a:rPr lang="en-US" sz="1400" dirty="0">
                <a:solidFill>
                  <a:schemeClr val="tx1"/>
                </a:solidFill>
              </a:rPr>
              <a:t>In order to support the debt service on the Indoor Practice Facility project, additional authority will be requested from the BOT and BOG to extend the expiration date of the existing Athletic Facilities debt service fee</a:t>
            </a:r>
          </a:p>
          <a:p>
            <a:pPr marL="858838" lvl="2" indent="-290513" defTabSz="914400">
              <a:lnSpc>
                <a:spcPct val="100000"/>
              </a:lnSpc>
              <a:spcBef>
                <a:spcPts val="600"/>
              </a:spcBef>
              <a:spcAft>
                <a:spcPts val="0"/>
              </a:spcAft>
              <a:buClr>
                <a:schemeClr val="tx1"/>
              </a:buClr>
              <a:buSzPct val="150000"/>
            </a:pPr>
            <a:r>
              <a:rPr lang="en-US" sz="1400" dirty="0">
                <a:solidFill>
                  <a:schemeClr val="tx1"/>
                </a:solidFill>
              </a:rPr>
              <a:t>To offset this fee extension, our analysis indicates that existing debt service fees for the Sanford Hall and Student Union issuances </a:t>
            </a:r>
            <a:r>
              <a:rPr lang="en-US" sz="1400" b="1" dirty="0">
                <a:solidFill>
                  <a:schemeClr val="tx1"/>
                </a:solidFill>
              </a:rPr>
              <a:t>could be reduced in FY 2025</a:t>
            </a:r>
            <a:endParaRPr lang="en-US" sz="1300" b="1" dirty="0"/>
          </a:p>
        </p:txBody>
      </p:sp>
      <p:pic>
        <p:nvPicPr>
          <p:cNvPr id="5" name="Google Shape;130;p16">
            <a:extLst>
              <a:ext uri="{FF2B5EF4-FFF2-40B4-BE49-F238E27FC236}">
                <a16:creationId xmlns:a16="http://schemas.microsoft.com/office/drawing/2014/main" id="{F7307B03-1BF9-0734-D9C9-7D34AB005A30}"/>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401958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465744"/>
            <a:ext cx="8062025" cy="717412"/>
          </a:xfrm>
        </p:spPr>
        <p:txBody>
          <a:bodyPr>
            <a:normAutofit/>
          </a:bodyPr>
          <a:lstStyle/>
          <a:p>
            <a:r>
              <a:rPr lang="en-US" dirty="0">
                <a:solidFill>
                  <a:srgbClr val="FFCA08"/>
                </a:solidFill>
              </a:rPr>
              <a:t>Executive Summary</a:t>
            </a:r>
          </a:p>
        </p:txBody>
      </p:sp>
      <p:sp>
        <p:nvSpPr>
          <p:cNvPr id="3" name="Content Placeholder 2"/>
          <p:cNvSpPr>
            <a:spLocks noGrp="1"/>
          </p:cNvSpPr>
          <p:nvPr>
            <p:ph idx="1"/>
          </p:nvPr>
        </p:nvSpPr>
        <p:spPr>
          <a:xfrm>
            <a:off x="249719" y="1329781"/>
            <a:ext cx="8375215" cy="3010570"/>
          </a:xfrm>
        </p:spPr>
        <p:txBody>
          <a:bodyPr>
            <a:noAutofit/>
          </a:bodyPr>
          <a:lstStyle/>
          <a:p>
            <a:pPr defTabSz="914400">
              <a:lnSpc>
                <a:spcPct val="100000"/>
              </a:lnSpc>
              <a:spcBef>
                <a:spcPts val="0"/>
              </a:spcBef>
              <a:spcAft>
                <a:spcPts val="600"/>
              </a:spcAft>
              <a:buClr>
                <a:schemeClr val="tx1"/>
              </a:buClr>
            </a:pPr>
            <a:r>
              <a:rPr lang="en-US" sz="2000" b="1" dirty="0">
                <a:solidFill>
                  <a:schemeClr val="tx1"/>
                </a:solidFill>
              </a:rPr>
              <a:t>Miscellaneous Service Charges (</a:t>
            </a:r>
            <a:r>
              <a:rPr lang="en-US" sz="2000" b="1" i="1" dirty="0">
                <a:solidFill>
                  <a:schemeClr val="tx1"/>
                </a:solidFill>
              </a:rPr>
              <a:t>requires Chancellor approval only</a:t>
            </a:r>
            <a:r>
              <a:rPr lang="en-US" sz="2000" b="1" dirty="0">
                <a:solidFill>
                  <a:schemeClr val="tx1"/>
                </a:solidFill>
              </a:rPr>
              <a:t>)</a:t>
            </a:r>
          </a:p>
          <a:p>
            <a:pPr marL="522288" lvl="1" indent="-280988" defTabSz="914400">
              <a:lnSpc>
                <a:spcPct val="100000"/>
              </a:lnSpc>
              <a:spcBef>
                <a:spcPts val="0"/>
              </a:spcBef>
              <a:spcAft>
                <a:spcPts val="0"/>
              </a:spcAft>
              <a:buClr>
                <a:schemeClr val="tx1"/>
              </a:buClr>
              <a:buSzPct val="125000"/>
            </a:pPr>
            <a:r>
              <a:rPr lang="en-US" b="1" dirty="0">
                <a:solidFill>
                  <a:schemeClr val="tx1"/>
                </a:solidFill>
              </a:rPr>
              <a:t>Housing (standard rate): $180 (+3%)</a:t>
            </a:r>
          </a:p>
          <a:p>
            <a:pPr marL="801688" lvl="2" indent="-288925" defTabSz="914400">
              <a:lnSpc>
                <a:spcPct val="100000"/>
              </a:lnSpc>
              <a:spcBef>
                <a:spcPts val="0"/>
              </a:spcBef>
              <a:spcAft>
                <a:spcPts val="0"/>
              </a:spcAft>
              <a:buClr>
                <a:schemeClr val="tx1"/>
              </a:buClr>
              <a:buSzPct val="125000"/>
            </a:pPr>
            <a:r>
              <a:rPr lang="en-US" sz="1400" dirty="0">
                <a:solidFill>
                  <a:schemeClr val="tx1"/>
                </a:solidFill>
              </a:rPr>
              <a:t>Represents double-occupancy rate reported for cost of attendance purposes</a:t>
            </a:r>
          </a:p>
          <a:p>
            <a:pPr marL="522288" lvl="1" indent="-280988" defTabSz="914400">
              <a:lnSpc>
                <a:spcPct val="150000"/>
              </a:lnSpc>
              <a:spcBef>
                <a:spcPts val="600"/>
              </a:spcBef>
              <a:spcAft>
                <a:spcPts val="0"/>
              </a:spcAft>
              <a:buClr>
                <a:schemeClr val="tx1"/>
              </a:buClr>
              <a:buSzPct val="125000"/>
            </a:pPr>
            <a:r>
              <a:rPr lang="en-US" b="1" dirty="0">
                <a:solidFill>
                  <a:schemeClr val="tx1"/>
                </a:solidFill>
              </a:rPr>
              <a:t>Transportation Fee: $14 (+8.75%)</a:t>
            </a:r>
          </a:p>
          <a:p>
            <a:pPr marL="522288" lvl="1" indent="-280988" defTabSz="914400">
              <a:lnSpc>
                <a:spcPct val="100000"/>
              </a:lnSpc>
              <a:spcBef>
                <a:spcPts val="600"/>
              </a:spcBef>
              <a:spcAft>
                <a:spcPts val="0"/>
              </a:spcAft>
              <a:buClr>
                <a:schemeClr val="tx1"/>
              </a:buClr>
              <a:buSzPct val="125000"/>
            </a:pPr>
            <a:r>
              <a:rPr lang="en-US" sz="1600" b="1" dirty="0">
                <a:solidFill>
                  <a:schemeClr val="tx1"/>
                </a:solidFill>
              </a:rPr>
              <a:t>Revenues will help Residence Life and Parking &amp; Transportation address recent cost increases incurred (e.g. legislative salary increases, operating cost increases, etc.)</a:t>
            </a:r>
          </a:p>
          <a:p>
            <a:pPr marL="522288" lvl="1" indent="-280988" defTabSz="914400">
              <a:lnSpc>
                <a:spcPct val="150000"/>
              </a:lnSpc>
              <a:spcBef>
                <a:spcPts val="0"/>
              </a:spcBef>
              <a:spcAft>
                <a:spcPts val="0"/>
              </a:spcAft>
              <a:buClr>
                <a:schemeClr val="tx1"/>
              </a:buClr>
              <a:buSzPct val="125000"/>
            </a:pPr>
            <a:endParaRPr lang="en-US" sz="800" b="1" dirty="0">
              <a:solidFill>
                <a:schemeClr val="tx1"/>
              </a:solidFill>
            </a:endParaRPr>
          </a:p>
          <a:p>
            <a:pPr marL="522288" lvl="1" indent="-280988" defTabSz="914400">
              <a:lnSpc>
                <a:spcPct val="150000"/>
              </a:lnSpc>
              <a:spcBef>
                <a:spcPts val="0"/>
              </a:spcBef>
              <a:spcAft>
                <a:spcPts val="0"/>
              </a:spcAft>
              <a:buClr>
                <a:schemeClr val="tx1"/>
              </a:buClr>
              <a:buSzPct val="125000"/>
            </a:pPr>
            <a:r>
              <a:rPr lang="en-US" sz="1600" b="1" dirty="0">
                <a:solidFill>
                  <a:schemeClr val="tx1"/>
                </a:solidFill>
              </a:rPr>
              <a:t>Dining: </a:t>
            </a:r>
            <a:r>
              <a:rPr lang="en-US" sz="1600" i="1" dirty="0">
                <a:solidFill>
                  <a:schemeClr val="tx1"/>
                </a:solidFill>
              </a:rPr>
              <a:t>no rate increases requested for 2024-25</a:t>
            </a:r>
          </a:p>
          <a:p>
            <a:pPr marL="800100" lvl="1" indent="-285750" defTabSz="914400">
              <a:lnSpc>
                <a:spcPct val="150000"/>
              </a:lnSpc>
              <a:spcBef>
                <a:spcPts val="0"/>
              </a:spcBef>
              <a:spcAft>
                <a:spcPts val="0"/>
              </a:spcAft>
              <a:buClr>
                <a:schemeClr val="tx1"/>
              </a:buClr>
            </a:pPr>
            <a:endParaRPr lang="en-US" sz="1600" b="1" dirty="0">
              <a:solidFill>
                <a:schemeClr val="tx1"/>
              </a:solidFill>
            </a:endParaRPr>
          </a:p>
          <a:p>
            <a:pPr lvl="1" indent="0" defTabSz="914400">
              <a:lnSpc>
                <a:spcPct val="150000"/>
              </a:lnSpc>
              <a:spcBef>
                <a:spcPts val="0"/>
              </a:spcBef>
              <a:spcAft>
                <a:spcPts val="0"/>
              </a:spcAft>
              <a:buClr>
                <a:schemeClr val="tx1"/>
              </a:buClr>
              <a:buNone/>
            </a:pPr>
            <a:endParaRPr lang="en-US" sz="1600" b="1" dirty="0">
              <a:solidFill>
                <a:schemeClr val="tx1"/>
              </a:solidFill>
            </a:endParaRPr>
          </a:p>
          <a:p>
            <a:pPr marL="800100" lvl="1" indent="-285750" defTabSz="914400">
              <a:spcBef>
                <a:spcPts val="0"/>
              </a:spcBef>
              <a:buFont typeface="Wingdings" pitchFamily="2" charset="2"/>
              <a:buChar char="§"/>
            </a:pPr>
            <a:endParaRPr lang="en-US" sz="1300" dirty="0"/>
          </a:p>
        </p:txBody>
      </p:sp>
      <p:pic>
        <p:nvPicPr>
          <p:cNvPr id="5" name="Google Shape;130;p16">
            <a:extLst>
              <a:ext uri="{FF2B5EF4-FFF2-40B4-BE49-F238E27FC236}">
                <a16:creationId xmlns:a16="http://schemas.microsoft.com/office/drawing/2014/main" id="{F14911FA-0532-DE86-6E55-2E23555925A2}"/>
              </a:ext>
            </a:extLst>
          </p:cNvPr>
          <p:cNvPicPr preferRelativeResize="0"/>
          <p:nvPr/>
        </p:nvPicPr>
        <p:blipFill rotWithShape="1">
          <a:blip r:embed="rId2">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326095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0" y="480492"/>
            <a:ext cx="8062025" cy="707579"/>
          </a:xfrm>
        </p:spPr>
        <p:txBody>
          <a:bodyPr>
            <a:normAutofit/>
          </a:bodyPr>
          <a:lstStyle/>
          <a:p>
            <a:r>
              <a:rPr lang="en-US" dirty="0">
                <a:solidFill>
                  <a:srgbClr val="FFCA08"/>
                </a:solidFill>
              </a:rPr>
              <a:t>Key Dates</a:t>
            </a:r>
          </a:p>
        </p:txBody>
      </p:sp>
      <p:sp>
        <p:nvSpPr>
          <p:cNvPr id="3" name="Content Placeholder 2"/>
          <p:cNvSpPr>
            <a:spLocks noGrp="1"/>
          </p:cNvSpPr>
          <p:nvPr>
            <p:ph idx="1"/>
          </p:nvPr>
        </p:nvSpPr>
        <p:spPr/>
        <p:txBody>
          <a:bodyPr>
            <a:noAutofit/>
          </a:bodyPr>
          <a:lstStyle/>
          <a:p>
            <a:pPr defTabSz="914400">
              <a:spcBef>
                <a:spcPct val="20000"/>
              </a:spcBef>
            </a:pPr>
            <a:r>
              <a:rPr lang="en-US" sz="1600" dirty="0">
                <a:solidFill>
                  <a:schemeClr val="tx1"/>
                </a:solidFill>
              </a:rPr>
              <a:t>Tuition and Fee Advisory Board . . . . . . . . . . . . . . 	October 24/26</a:t>
            </a:r>
          </a:p>
          <a:p>
            <a:pPr defTabSz="914400">
              <a:spcBef>
                <a:spcPct val="20000"/>
              </a:spcBef>
            </a:pPr>
            <a:r>
              <a:rPr lang="en-US" sz="1600" dirty="0">
                <a:solidFill>
                  <a:schemeClr val="tx1"/>
                </a:solidFill>
              </a:rPr>
              <a:t>Presentation to Chancellor . . . . . . . . . . . . . . . . . .	October 30</a:t>
            </a:r>
          </a:p>
          <a:p>
            <a:pPr defTabSz="914400">
              <a:spcBef>
                <a:spcPct val="20000"/>
              </a:spcBef>
            </a:pPr>
            <a:r>
              <a:rPr lang="en-US" sz="1600" dirty="0">
                <a:solidFill>
                  <a:schemeClr val="tx1"/>
                </a:solidFill>
              </a:rPr>
              <a:t>Submit to UNC System Office . . . . . . . . . . . . . . . .	December 1</a:t>
            </a:r>
          </a:p>
          <a:p>
            <a:pPr defTabSz="914400">
              <a:spcBef>
                <a:spcPct val="20000"/>
              </a:spcBef>
            </a:pPr>
            <a:r>
              <a:rPr lang="en-US" sz="1600" dirty="0">
                <a:solidFill>
                  <a:schemeClr val="tx1"/>
                </a:solidFill>
              </a:rPr>
              <a:t>App State Board of Trustees . . . . . . . . . . . . . . . . .	December 8</a:t>
            </a:r>
          </a:p>
          <a:p>
            <a:pPr defTabSz="914400">
              <a:spcBef>
                <a:spcPct val="20000"/>
              </a:spcBef>
            </a:pPr>
            <a:r>
              <a:rPr lang="en-US" sz="1600" dirty="0">
                <a:solidFill>
                  <a:schemeClr val="tx1"/>
                </a:solidFill>
              </a:rPr>
              <a:t>UNC Board of Governors </a:t>
            </a:r>
            <a:r>
              <a:rPr lang="en-US" sz="1600" i="1" dirty="0">
                <a:solidFill>
                  <a:schemeClr val="tx1"/>
                </a:solidFill>
              </a:rPr>
              <a:t>(Review)</a:t>
            </a:r>
            <a:r>
              <a:rPr lang="en-US" sz="1600" dirty="0">
                <a:solidFill>
                  <a:schemeClr val="tx1"/>
                </a:solidFill>
              </a:rPr>
              <a:t> . . . . . . . . . . . .	January 24-25, 2024</a:t>
            </a:r>
          </a:p>
          <a:p>
            <a:pPr defTabSz="914400">
              <a:spcBef>
                <a:spcPct val="20000"/>
              </a:spcBef>
            </a:pPr>
            <a:r>
              <a:rPr lang="en-US" sz="1600" dirty="0">
                <a:solidFill>
                  <a:schemeClr val="tx1"/>
                </a:solidFill>
              </a:rPr>
              <a:t>UNC Board of Governors </a:t>
            </a:r>
            <a:r>
              <a:rPr lang="en-US" sz="1600" i="1" dirty="0">
                <a:solidFill>
                  <a:schemeClr val="tx1"/>
                </a:solidFill>
              </a:rPr>
              <a:t>(Approval)</a:t>
            </a:r>
            <a:r>
              <a:rPr lang="en-US" sz="1600" dirty="0">
                <a:solidFill>
                  <a:schemeClr val="tx1"/>
                </a:solidFill>
              </a:rPr>
              <a:t> . . . . . . . . . . .	February 28-29, 2024</a:t>
            </a:r>
          </a:p>
          <a:p>
            <a:pPr defTabSz="914400">
              <a:spcBef>
                <a:spcPts val="0"/>
              </a:spcBef>
            </a:pPr>
            <a:endParaRPr lang="en-US" sz="1600" dirty="0"/>
          </a:p>
        </p:txBody>
      </p:sp>
      <p:pic>
        <p:nvPicPr>
          <p:cNvPr id="5" name="Google Shape;130;p16">
            <a:extLst>
              <a:ext uri="{FF2B5EF4-FFF2-40B4-BE49-F238E27FC236}">
                <a16:creationId xmlns:a16="http://schemas.microsoft.com/office/drawing/2014/main" id="{0ABD48EB-1039-4B2D-07E1-C7CEF20B2406}"/>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236198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A818FD-DC14-C3F9-235B-F229D8CC98CA}"/>
              </a:ext>
            </a:extLst>
          </p:cNvPr>
          <p:cNvSpPr>
            <a:spLocks noGrp="1"/>
          </p:cNvSpPr>
          <p:nvPr>
            <p:ph type="title"/>
          </p:nvPr>
        </p:nvSpPr>
        <p:spPr/>
        <p:txBody>
          <a:bodyPr/>
          <a:lstStyle/>
          <a:p>
            <a:r>
              <a:rPr lang="en-US" dirty="0"/>
              <a:t>Detailed Information</a:t>
            </a:r>
          </a:p>
        </p:txBody>
      </p:sp>
    </p:spTree>
    <p:extLst>
      <p:ext uri="{BB962C8B-B14F-4D97-AF65-F5344CB8AC3E}">
        <p14:creationId xmlns:p14="http://schemas.microsoft.com/office/powerpoint/2010/main" val="4096620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99" y="318261"/>
            <a:ext cx="8062025" cy="815734"/>
          </a:xfrm>
        </p:spPr>
        <p:txBody>
          <a:bodyPr>
            <a:normAutofit/>
          </a:bodyPr>
          <a:lstStyle/>
          <a:p>
            <a:r>
              <a:rPr lang="en-US" dirty="0">
                <a:solidFill>
                  <a:srgbClr val="FFCA08"/>
                </a:solidFill>
              </a:rPr>
              <a:t>Campus-Initiated Tuition and Fee Guidelines</a:t>
            </a:r>
          </a:p>
        </p:txBody>
      </p:sp>
      <p:sp>
        <p:nvSpPr>
          <p:cNvPr id="3" name="Content Placeholder 2"/>
          <p:cNvSpPr>
            <a:spLocks noGrp="1"/>
          </p:cNvSpPr>
          <p:nvPr>
            <p:ph idx="1"/>
          </p:nvPr>
        </p:nvSpPr>
        <p:spPr>
          <a:xfrm>
            <a:off x="229899" y="1476555"/>
            <a:ext cx="8375086" cy="3017624"/>
          </a:xfrm>
        </p:spPr>
        <p:txBody>
          <a:bodyPr>
            <a:noAutofit/>
          </a:bodyPr>
          <a:lstStyle/>
          <a:p>
            <a:pPr marL="29718" lvl="1" indent="-285750">
              <a:lnSpc>
                <a:spcPct val="110000"/>
              </a:lnSpc>
              <a:spcBef>
                <a:spcPts val="0"/>
              </a:spcBef>
              <a:spcAft>
                <a:spcPts val="1950"/>
              </a:spcAft>
              <a:buClr>
                <a:schemeClr val="tx1"/>
              </a:buClr>
              <a:buSzPct val="135000"/>
            </a:pPr>
            <a:r>
              <a:rPr lang="en-US" sz="1600" b="1" dirty="0">
                <a:solidFill>
                  <a:schemeClr val="tx1"/>
                </a:solidFill>
              </a:rPr>
              <a:t>UNC Policy 1000.1.1</a:t>
            </a:r>
            <a:r>
              <a:rPr lang="en-US" sz="1600" b="1" i="1" dirty="0">
                <a:solidFill>
                  <a:schemeClr val="tx1"/>
                </a:solidFill>
              </a:rPr>
              <a:t> - Establishing Tuition and Fees</a:t>
            </a:r>
          </a:p>
          <a:p>
            <a:pPr marL="29718" lvl="1" indent="-285750">
              <a:lnSpc>
                <a:spcPct val="110000"/>
              </a:lnSpc>
              <a:spcBef>
                <a:spcPts val="0"/>
              </a:spcBef>
              <a:spcAft>
                <a:spcPts val="150"/>
              </a:spcAft>
              <a:buClr>
                <a:schemeClr val="tx1"/>
              </a:buClr>
              <a:buSzPct val="135000"/>
            </a:pPr>
            <a:r>
              <a:rPr lang="en-US" sz="1600" b="1" dirty="0">
                <a:solidFill>
                  <a:schemeClr val="tx1"/>
                </a:solidFill>
              </a:rPr>
              <a:t>General Statutes </a:t>
            </a:r>
          </a:p>
          <a:p>
            <a:pPr marL="715518" lvl="4" indent="-285750" algn="just">
              <a:lnSpc>
                <a:spcPct val="110000"/>
              </a:lnSpc>
              <a:spcBef>
                <a:spcPts val="0"/>
              </a:spcBef>
              <a:spcAft>
                <a:spcPts val="150"/>
              </a:spcAft>
              <a:buClr>
                <a:schemeClr val="tx1"/>
              </a:buClr>
              <a:buSzPct val="135000"/>
            </a:pPr>
            <a:r>
              <a:rPr lang="en-US" sz="1400" dirty="0">
                <a:solidFill>
                  <a:schemeClr val="tx1"/>
                </a:solidFill>
              </a:rPr>
              <a:t>§116-143.9 (Fixed Tuition Guarantee)</a:t>
            </a:r>
          </a:p>
          <a:p>
            <a:pPr marL="715518" lvl="4" indent="-285750" algn="just">
              <a:lnSpc>
                <a:spcPct val="100000"/>
              </a:lnSpc>
              <a:spcBef>
                <a:spcPts val="0"/>
              </a:spcBef>
              <a:spcAft>
                <a:spcPts val="1950"/>
              </a:spcAft>
              <a:buClr>
                <a:schemeClr val="tx1"/>
              </a:buClr>
              <a:buSzPct val="135000"/>
            </a:pPr>
            <a:r>
              <a:rPr lang="en-US" sz="1400" dirty="0">
                <a:solidFill>
                  <a:schemeClr val="tx1"/>
                </a:solidFill>
              </a:rPr>
              <a:t>§116-143.10 (Cap on Student Fees)</a:t>
            </a:r>
          </a:p>
          <a:p>
            <a:pPr marL="285750" lvl="1" indent="-285750">
              <a:lnSpc>
                <a:spcPct val="100000"/>
              </a:lnSpc>
              <a:spcBef>
                <a:spcPts val="0"/>
              </a:spcBef>
              <a:spcAft>
                <a:spcPts val="1950"/>
              </a:spcAft>
              <a:buClr>
                <a:schemeClr val="tx1"/>
              </a:buClr>
              <a:buSzPct val="135000"/>
            </a:pPr>
            <a:r>
              <a:rPr lang="en-US" sz="1600" b="1" dirty="0">
                <a:solidFill>
                  <a:schemeClr val="tx1"/>
                </a:solidFill>
              </a:rPr>
              <a:t>The Special Provision of S.L. 2016-94 (HB 1030) Related to Tuition and Fees –</a:t>
            </a:r>
            <a:br>
              <a:rPr lang="en-US" sz="1600" dirty="0">
                <a:solidFill>
                  <a:schemeClr val="tx1"/>
                </a:solidFill>
              </a:rPr>
            </a:br>
            <a:r>
              <a:rPr lang="en-US" sz="1400" dirty="0">
                <a:solidFill>
                  <a:schemeClr val="tx1"/>
                </a:solidFill>
              </a:rPr>
              <a:t>Section 11.3.(a) “</a:t>
            </a:r>
            <a:r>
              <a:rPr lang="en-US" sz="1400" i="1" dirty="0">
                <a:solidFill>
                  <a:schemeClr val="tx1"/>
                </a:solidFill>
              </a:rPr>
              <a:t>Access to Affordable College Education</a:t>
            </a:r>
            <a:r>
              <a:rPr lang="en-US" sz="1400" dirty="0">
                <a:solidFill>
                  <a:schemeClr val="tx1"/>
                </a:solidFill>
              </a:rPr>
              <a:t>”</a:t>
            </a:r>
          </a:p>
          <a:p>
            <a:pPr marL="285750" lvl="1" indent="-285750">
              <a:lnSpc>
                <a:spcPct val="110000"/>
              </a:lnSpc>
              <a:spcBef>
                <a:spcPts val="0"/>
              </a:spcBef>
              <a:buClr>
                <a:schemeClr val="tx1"/>
              </a:buClr>
              <a:buSzPct val="135000"/>
            </a:pPr>
            <a:r>
              <a:rPr lang="en-US" sz="1600" b="1" dirty="0">
                <a:solidFill>
                  <a:schemeClr val="tx1"/>
                </a:solidFill>
              </a:rPr>
              <a:t>UNC Board of Governors Memorandum – </a:t>
            </a:r>
            <a:br>
              <a:rPr lang="en-US" sz="1600" b="1" dirty="0">
                <a:solidFill>
                  <a:schemeClr val="tx1"/>
                </a:solidFill>
              </a:rPr>
            </a:br>
            <a:r>
              <a:rPr lang="en-US" sz="1400" i="1" dirty="0">
                <a:solidFill>
                  <a:schemeClr val="tx1"/>
                </a:solidFill>
              </a:rPr>
              <a:t>Proposals for 2024-25 Campus-Initiated Tuition and Fee Adjustments (issued September 18, 2023)</a:t>
            </a:r>
            <a:endParaRPr lang="en-US" sz="1400" dirty="0"/>
          </a:p>
        </p:txBody>
      </p:sp>
      <p:pic>
        <p:nvPicPr>
          <p:cNvPr id="5" name="Google Shape;130;p16">
            <a:extLst>
              <a:ext uri="{FF2B5EF4-FFF2-40B4-BE49-F238E27FC236}">
                <a16:creationId xmlns:a16="http://schemas.microsoft.com/office/drawing/2014/main" id="{7C2FED40-50E0-642B-F6E0-8B4333BE3355}"/>
              </a:ext>
            </a:extLst>
          </p:cNvPr>
          <p:cNvPicPr preferRelativeResize="0"/>
          <p:nvPr/>
        </p:nvPicPr>
        <p:blipFill rotWithShape="1">
          <a:blip r:embed="rId3">
            <a:alphaModFix/>
          </a:blip>
          <a:srcRect/>
          <a:stretch/>
        </p:blipFill>
        <p:spPr>
          <a:xfrm>
            <a:off x="7537962" y="4667552"/>
            <a:ext cx="1238570" cy="257587"/>
          </a:xfrm>
          <a:prstGeom prst="rect">
            <a:avLst/>
          </a:prstGeom>
          <a:noFill/>
          <a:ln>
            <a:noFill/>
          </a:ln>
        </p:spPr>
      </p:pic>
    </p:spTree>
    <p:extLst>
      <p:ext uri="{BB962C8B-B14F-4D97-AF65-F5344CB8AC3E}">
        <p14:creationId xmlns:p14="http://schemas.microsoft.com/office/powerpoint/2010/main" val="1823545250"/>
      </p:ext>
    </p:extLst>
  </p:cSld>
  <p:clrMapOvr>
    <a:masterClrMapping/>
  </p:clrMapOvr>
</p:sld>
</file>

<file path=ppt/theme/theme1.xml><?xml version="1.0" encoding="utf-8"?>
<a:theme xmlns:a="http://schemas.openxmlformats.org/drawingml/2006/main" name="WelcomeDoc">
  <a:themeElements>
    <a:clrScheme name="Beige">
      <a:dk1>
        <a:srgbClr val="000000"/>
      </a:dk1>
      <a:lt1>
        <a:srgbClr val="FFFFFF"/>
      </a:lt1>
      <a:dk2>
        <a:srgbClr val="39302A"/>
      </a:dk2>
      <a:lt2>
        <a:srgbClr val="E5DEDB"/>
      </a:lt2>
      <a:accent1>
        <a:srgbClr val="FFCA08"/>
      </a:accent1>
      <a:accent2>
        <a:srgbClr val="F8931D"/>
      </a:accent2>
      <a:accent3>
        <a:srgbClr val="C0A878"/>
      </a:accent3>
      <a:accent4>
        <a:srgbClr val="EC7016"/>
      </a:accent4>
      <a:accent5>
        <a:srgbClr val="E64823"/>
      </a:accent5>
      <a:accent6>
        <a:srgbClr val="9C6A6A"/>
      </a:accent6>
      <a:hlink>
        <a:srgbClr val="2998E3"/>
      </a:hlink>
      <a:folHlink>
        <a:srgbClr val="7F723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BDCB38D-89A7-4028-9490-C6CFD8B9ACEE}" vid="{AD1CAB8A-25D8-47C1-9714-E89BAB2EE4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3589</Words>
  <Application>Microsoft Macintosh PowerPoint</Application>
  <PresentationFormat>On-screen Show (16:9)</PresentationFormat>
  <Paragraphs>822</Paragraphs>
  <Slides>36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Arial Narrow</vt:lpstr>
      <vt:lpstr>Calibri</vt:lpstr>
      <vt:lpstr>Helvetica Neue</vt:lpstr>
      <vt:lpstr>Wingdings</vt:lpstr>
      <vt:lpstr>WelcomeDoc</vt:lpstr>
      <vt:lpstr>Tuition and Fee Rate Proposals 2024-2025  (Ref. Exhibit D-1)  Presented by:  Dan Layzell, Vice Chancellor of Finance and Operations  </vt:lpstr>
      <vt:lpstr>Executive Summary</vt:lpstr>
      <vt:lpstr>Executive Summary</vt:lpstr>
      <vt:lpstr>Executive Summary</vt:lpstr>
      <vt:lpstr>Executive Summary</vt:lpstr>
      <vt:lpstr>Executive Summary</vt:lpstr>
      <vt:lpstr>Key Dates</vt:lpstr>
      <vt:lpstr>Detailed Information</vt:lpstr>
      <vt:lpstr>Campus-Initiated Tuition and Fee Guidelines</vt:lpstr>
      <vt:lpstr>UNC Policy 1000.1.1 </vt:lpstr>
      <vt:lpstr>UNC System Office Guidance (distributed September 18, 2023)</vt:lpstr>
      <vt:lpstr>2024-25 Tuition and Fee Committee</vt:lpstr>
      <vt:lpstr>Campus-Based Tuition Increase Proposals</vt:lpstr>
      <vt:lpstr>Per the UNC Board of Governors:</vt:lpstr>
      <vt:lpstr>2024-25 Base Tuition Rate Proposal</vt:lpstr>
      <vt:lpstr>2024-25 Base Tuition Rate Proposal</vt:lpstr>
      <vt:lpstr>PowerPoint Presentation</vt:lpstr>
      <vt:lpstr>National Peer Comparison</vt:lpstr>
      <vt:lpstr>School-Based Tuition Increase Proposals</vt:lpstr>
      <vt:lpstr>Graduate and Professional School Tuition Beaver College of Health Sciences Walker College of Business</vt:lpstr>
      <vt:lpstr>Mandatory Fee Rate Proposals</vt:lpstr>
      <vt:lpstr>Mandatory Fee Rate Proposal: 2024-25 (subject to Board of Governors 3% cap)</vt:lpstr>
      <vt:lpstr>Athletic Fee</vt:lpstr>
      <vt:lpstr>Health Services Fee</vt:lpstr>
      <vt:lpstr>Student Activities Fee (Student Services, Rec, Union, and REI)</vt:lpstr>
      <vt:lpstr>Student Activities Fee (Cultural Affairs)</vt:lpstr>
      <vt:lpstr>Miscellaneous Service Charge  Rate Adjustments</vt:lpstr>
      <vt:lpstr>Miscellaneous Service Charges (Chancellor-approved; not subject to Board of Governors 3% cap)</vt:lpstr>
      <vt:lpstr>Miscellaneous Service Charges: 2024-25 (Chancellor-approved; not subject to Board of Governors 3% cap)</vt:lpstr>
      <vt:lpstr>University Housing 2024-25 Rate Adjustment</vt:lpstr>
      <vt:lpstr>University Housing: 2024-25 (Chancellor-approved; not subject to Board of Governors 3% cap)</vt:lpstr>
      <vt:lpstr>PowerPoint Presentation</vt:lpstr>
      <vt:lpstr>PowerPoint Presentation</vt:lpstr>
      <vt:lpstr>Transportation Fee 2024-25 Rate Adjustment</vt:lpstr>
      <vt:lpstr>Transportation Fee: 2024-25 (Chancellor-approved; not subject to Board of Governors 3% cap)</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2022-11-14T17:59:15Z</cp:lastPrinted>
  <dcterms:created xsi:type="dcterms:W3CDTF">2019-04-19T00:19:42Z</dcterms:created>
  <dcterms:modified xsi:type="dcterms:W3CDTF">2023-12-05T04:10:24Z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rogh@microsoft.com</vt:lpwstr>
  </property>
  <property fmtid="{D5CDD505-2E9C-101B-9397-08002B2CF9AE}" pid="5" name="MSIP_Label_f42aa342-8706-4288-bd11-ebb85995028c_SetDate">
    <vt:lpwstr>2018-02-05T19:56:32.6740186Z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