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2" r:id="rId2"/>
    <p:sldId id="263" r:id="rId3"/>
    <p:sldId id="72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vin Patterson" initials="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0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84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4D174-BA38-4AD4-8544-B37A746E8A1A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60BF10-92C4-46D7-BFC5-9F220CAF3C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203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6" name="Google Shape;196;p8:notes"/>
          <p:cNvSpPr txBox="1">
            <a:spLocks noGrp="1"/>
          </p:cNvSpPr>
          <p:nvPr>
            <p:ph type="body" idx="1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25" tIns="47100" rIns="94225" bIns="47100" anchor="t" anchorCtr="0">
            <a:noAutofit/>
          </a:bodyPr>
          <a:lstStyle/>
          <a:p>
            <a:pPr marL="176679" lvl="0" indent="-176679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Budget request templates sent out to each division and are then subsequently pushed out to colleges/departments in order to gather requests</a:t>
            </a:r>
            <a:endParaRPr dirty="0"/>
          </a:p>
          <a:p>
            <a:pPr marL="176679" lvl="0" indent="-176679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Once divisional requests have been submitted, each VC prioritizes those and determines what to ultimately put forward for Chancellor’s approval based upon available funds</a:t>
            </a:r>
            <a:endParaRPr dirty="0"/>
          </a:p>
          <a:p>
            <a:pPr marL="176679" lvl="0" indent="-176679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Campus Budget Briefings held each spring where each dean presents their budget requests for the upcoming fiscal year</a:t>
            </a:r>
            <a:endParaRPr dirty="0"/>
          </a:p>
          <a:p>
            <a:pPr marL="176679" lvl="0" indent="-100479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8:notes"/>
          <p:cNvSpPr txBox="1">
            <a:spLocks noGrp="1"/>
          </p:cNvSpPr>
          <p:nvPr>
            <p:ph type="sldNum" idx="12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25" tIns="47100" rIns="94225" bIns="47100" anchor="b" anchorCtr="0"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8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77739" cy="471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25" tIns="47100" rIns="94225" bIns="47100" anchor="t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9" name="Google Shape;199;p8:notes"/>
          <p:cNvSpPr txBox="1">
            <a:spLocks noGrp="1"/>
          </p:cNvSpPr>
          <p:nvPr>
            <p:ph type="dt" idx="10"/>
          </p:nvPr>
        </p:nvSpPr>
        <p:spPr>
          <a:xfrm>
            <a:off x="4023092" y="0"/>
            <a:ext cx="3077739" cy="471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25" tIns="47100" rIns="94225" bIns="47100" anchor="t" anchorCtr="0"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10/28/2022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6" name="Google Shape;206;p9:notes"/>
          <p:cNvSpPr txBox="1">
            <a:spLocks noGrp="1"/>
          </p:cNvSpPr>
          <p:nvPr>
            <p:ph type="body" idx="1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25" tIns="47100" rIns="94225" bIns="47100" anchor="t" anchorCtr="0">
            <a:noAutofit/>
          </a:bodyPr>
          <a:lstStyle/>
          <a:p>
            <a:pPr marL="176679" lvl="0" indent="-176679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dirty="0"/>
              <a:t>Base budgets are ideally loaded each July, pending the go-ahead from State Budget</a:t>
            </a:r>
            <a:endParaRPr dirty="0"/>
          </a:p>
          <a:p>
            <a:pPr marL="176679" lvl="0" indent="-176679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dirty="0"/>
              <a:t>Chancellor’s approval of budget requests typically received in the August/September timeframe</a:t>
            </a:r>
            <a:endParaRPr dirty="0"/>
          </a:p>
        </p:txBody>
      </p:sp>
      <p:sp>
        <p:nvSpPr>
          <p:cNvPr id="207" name="Google Shape;207;p9:notes"/>
          <p:cNvSpPr txBox="1">
            <a:spLocks noGrp="1"/>
          </p:cNvSpPr>
          <p:nvPr>
            <p:ph type="sldNum" idx="12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25" tIns="47100" rIns="94225" bIns="47100" anchor="b" anchorCtr="0"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9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77739" cy="471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25" tIns="47100" rIns="94225" bIns="47100" anchor="t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9" name="Google Shape;209;p9:notes"/>
          <p:cNvSpPr txBox="1">
            <a:spLocks noGrp="1"/>
          </p:cNvSpPr>
          <p:nvPr>
            <p:ph type="dt" idx="10"/>
          </p:nvPr>
        </p:nvSpPr>
        <p:spPr>
          <a:xfrm>
            <a:off x="4023092" y="0"/>
            <a:ext cx="3077739" cy="471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25" tIns="47100" rIns="94225" bIns="47100" anchor="t" anchorCtr="0"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10/28/2022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10E7C4-F2A3-4933-8A62-F0256C3A61A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Header Placeholder 4">
            <a:extLst>
              <a:ext uri="{FF2B5EF4-FFF2-40B4-BE49-F238E27FC236}">
                <a16:creationId xmlns:a16="http://schemas.microsoft.com/office/drawing/2014/main" id="{A527F508-6C17-419E-A904-C0B3B0B1AC6A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8962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>
            <a:noAutofit/>
          </a:bodyPr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>
            <a:noAutofit/>
          </a:bodyPr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30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5" y="520703"/>
            <a:ext cx="4011084" cy="91439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7600" y="520700"/>
            <a:ext cx="6468533" cy="5130800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09605" y="1435101"/>
            <a:ext cx="4011084" cy="4216400"/>
          </a:xfrm>
        </p:spPr>
        <p:txBody>
          <a:bodyPr>
            <a:normAutofit/>
          </a:bodyPr>
          <a:lstStyle>
            <a:lvl1pPr marL="0" indent="0">
              <a:buNone/>
              <a:defRPr sz="2400" b="0" i="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dirty="0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3409591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7507" y="4654609"/>
            <a:ext cx="10491300" cy="566739"/>
          </a:xfrm>
        </p:spPr>
        <p:txBody>
          <a:bodyPr bIns="45720"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17507" y="612775"/>
            <a:ext cx="10491300" cy="3956792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7507" y="5221348"/>
            <a:ext cx="10491300" cy="432885"/>
          </a:xfrm>
        </p:spPr>
        <p:txBody>
          <a:bodyPr lIns="0" rIns="0">
            <a:no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4433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4335"/>
            <a:ext cx="2743200" cy="490282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4335"/>
            <a:ext cx="8026400" cy="49028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74724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064993"/>
            <a:ext cx="10363200" cy="1362075"/>
          </a:xfrm>
        </p:spPr>
        <p:txBody>
          <a:bodyPr anchor="t">
            <a:normAutofit/>
          </a:bodyPr>
          <a:lstStyle>
            <a:lvl1pPr algn="l">
              <a:defRPr sz="3733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64805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1625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8742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163391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163391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99868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064000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063999"/>
          </a:xfr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/>
          <a:lstStyle>
            <a:lvl1pPr marL="0" indent="0">
              <a:buNone/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1551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>
            <a:normAutofit/>
          </a:bodyPr>
          <a:lstStyle>
            <a:lvl1pPr marL="0" indent="0">
              <a:buNone/>
              <a:defRPr sz="2667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7"/>
            <a:ext cx="5386917" cy="3588715"/>
          </a:xfrm>
        </p:spPr>
        <p:txBody>
          <a:bodyPr/>
          <a:lstStyle>
            <a:lvl1pPr>
              <a:defRPr sz="2667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3"/>
          </a:xfrm>
        </p:spPr>
        <p:txBody>
          <a:bodyPr anchor="b">
            <a:normAutofit/>
          </a:bodyPr>
          <a:lstStyle>
            <a:lvl1pPr marL="0" indent="0">
              <a:buNone/>
              <a:defRPr sz="2667" b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174877"/>
            <a:ext cx="5389033" cy="3588715"/>
          </a:xfrm>
        </p:spPr>
        <p:txBody>
          <a:bodyPr/>
          <a:lstStyle>
            <a:lvl1pPr>
              <a:defRPr sz="2667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771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18214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3512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5" y="520703"/>
            <a:ext cx="4011084" cy="91439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3733" y="520700"/>
            <a:ext cx="6502400" cy="5130800"/>
          </a:xfr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/>
          <a:lstStyle>
            <a:lvl1pPr marL="0" indent="0">
              <a:buNone/>
              <a:defRPr sz="4267"/>
            </a:lvl1pPr>
            <a:lvl2pPr>
              <a:defRPr sz="3733"/>
            </a:lvl2pPr>
            <a:lvl3pPr>
              <a:defRPr sz="3200"/>
            </a:lvl3pPr>
            <a:lvl4pPr marL="1828754" indent="0">
              <a:buNone/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09605" y="1435101"/>
            <a:ext cx="4011084" cy="4216400"/>
          </a:xfrm>
        </p:spPr>
        <p:txBody>
          <a:bodyPr>
            <a:normAutofit/>
          </a:bodyPr>
          <a:lstStyle>
            <a:lvl1pPr marL="0" indent="0">
              <a:buNone/>
              <a:defRPr sz="2400" b="0" i="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dirty="0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2101676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file://localhost/Users/roslynhoward/Downloads/ASUbird_logo_blackandgoldbird_RGB_600x168-wor.png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88740"/>
            <a:ext cx="10972800" cy="1028899"/>
          </a:xfrm>
          <a:prstGeom prst="rect">
            <a:avLst/>
          </a:prstGeom>
        </p:spPr>
        <p:txBody>
          <a:bodyPr vert="horz" lIns="0" tIns="91440" rIns="91440" bIns="0" rtlCol="0" anchor="ctr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0779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189" marR="0" lvl="0" indent="-457189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1" y="5984535"/>
            <a:ext cx="1767739" cy="365125"/>
          </a:xfrm>
          <a:prstGeom prst="rect">
            <a:avLst/>
          </a:prstGeom>
        </p:spPr>
        <p:txBody>
          <a:bodyPr vert="horz" lIns="0" tIns="0" rIns="365760" bIns="0" rtlCol="0" anchor="b" anchorCtr="0"/>
          <a:lstStyle>
            <a:lvl1pPr algn="l">
              <a:defRPr sz="1600" b="1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fld id="{3CAA173D-FF8A-4105-941F-3B73C12D1688}" type="datetime1">
              <a:rPr lang="en-US" smtClean="0"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95997" y="5984535"/>
            <a:ext cx="6001256" cy="365125"/>
          </a:xfrm>
          <a:prstGeom prst="rect">
            <a:avLst/>
          </a:prstGeom>
        </p:spPr>
        <p:txBody>
          <a:bodyPr vert="horz" lIns="91440" tIns="0" rIns="91440" bIns="0" rtlCol="0" anchor="b" anchorCtr="0"/>
          <a:lstStyle>
            <a:lvl1pPr algn="l">
              <a:defRPr sz="1333" b="1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Business </a:t>
            </a:r>
            <a:r>
              <a:rPr lang="en-US" dirty="0" err="1"/>
              <a:t>Afairs</a:t>
            </a:r>
            <a:r>
              <a:rPr lang="en-US" dirty="0"/>
              <a:t> - Budget Briefing</a:t>
            </a:r>
          </a:p>
        </p:txBody>
      </p:sp>
      <p:pic>
        <p:nvPicPr>
          <p:cNvPr id="6" name="ASUbird_logo_blackandgoldbird_RGB_600x168-wor.png" descr="/Users/roslynhoward/Downloads/ASUbird_logo_blackandgoldbird_RGB_600x168-wor.png"/>
          <p:cNvPicPr>
            <a:picLocks noChangeAspect="1"/>
          </p:cNvPicPr>
          <p:nvPr userDrawn="1"/>
        </p:nvPicPr>
        <p:blipFill>
          <a:blip r:embed="rId15" r:link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9471" y="5789080"/>
            <a:ext cx="2235200" cy="62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076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/>
  <p:txStyles>
    <p:titleStyle>
      <a:lvl1pPr algn="l" defTabSz="609585" rtl="0" eaLnBrk="1" latinLnBrk="0" hangingPunct="1">
        <a:spcBef>
          <a:spcPct val="0"/>
        </a:spcBef>
        <a:buNone/>
        <a:defRPr sz="4267" b="1" kern="1200" normalizeH="0">
          <a:solidFill>
            <a:schemeClr val="tx1">
              <a:lumMod val="50000"/>
              <a:lumOff val="50000"/>
            </a:schemeClr>
          </a:solidFill>
          <a:latin typeface="Times New Roman"/>
          <a:ea typeface="+mj-ea"/>
          <a:cs typeface="Times New Roman"/>
        </a:defRPr>
      </a:lvl1pPr>
    </p:titleStyle>
    <p:bodyStyle>
      <a:lvl1pPr marL="0" marR="0" indent="0" algn="l" defTabSz="609585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Tx/>
        <a:buNone/>
        <a:tabLst/>
        <a:defRPr sz="2667" b="1" i="0" kern="1200" baseline="0">
          <a:solidFill>
            <a:schemeClr val="tx1"/>
          </a:solidFill>
          <a:latin typeface="Times New Roman"/>
          <a:ea typeface="+mn-ea"/>
          <a:cs typeface="Times New Roman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2400" b="0" i="0" kern="1200">
          <a:solidFill>
            <a:schemeClr val="tx1"/>
          </a:solidFill>
          <a:latin typeface="Times New Roman"/>
          <a:ea typeface="+mn-ea"/>
          <a:cs typeface="Times New Roman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2400" b="1" i="0" kern="1200">
          <a:solidFill>
            <a:schemeClr val="tx1"/>
          </a:solidFill>
          <a:latin typeface="Times New Roman"/>
          <a:ea typeface="+mn-ea"/>
          <a:cs typeface="Times New Roman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400" b="0" i="0" kern="1200">
          <a:solidFill>
            <a:schemeClr val="tx1"/>
          </a:solidFill>
          <a:latin typeface="Times New Roman"/>
          <a:ea typeface="+mn-ea"/>
          <a:cs typeface="Times New Roman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400" b="0" i="0" kern="1200">
          <a:solidFill>
            <a:schemeClr val="tx1"/>
          </a:solidFill>
          <a:latin typeface="Times New Roman"/>
          <a:ea typeface="+mn-ea"/>
          <a:cs typeface="Times New Roman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3"/>
          <p:cNvSpPr txBox="1">
            <a:spLocks noGrp="1"/>
          </p:cNvSpPr>
          <p:nvPr>
            <p:ph type="body" idx="1"/>
          </p:nvPr>
        </p:nvSpPr>
        <p:spPr>
          <a:xfrm>
            <a:off x="558800" y="948275"/>
            <a:ext cx="7992600" cy="49404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 fontScale="32500" lnSpcReduction="20000"/>
          </a:bodyPr>
          <a:lstStyle/>
          <a:p>
            <a:pPr marL="57148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-US" sz="6400" dirty="0">
                <a:latin typeface="Arial"/>
                <a:ea typeface="Arial"/>
                <a:cs typeface="Arial"/>
                <a:sym typeface="Arial"/>
              </a:rPr>
              <a:t>March: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990550" lvl="1" indent="-380994">
              <a:spcBef>
                <a:spcPts val="373"/>
              </a:spcBef>
              <a:buClr>
                <a:schemeClr val="dk1"/>
              </a:buClr>
              <a:buSzPct val="100000"/>
              <a:buChar char="•"/>
            </a:pPr>
            <a:r>
              <a:rPr lang="en-US" sz="5733" dirty="0">
                <a:latin typeface="Arial"/>
                <a:ea typeface="Arial"/>
                <a:cs typeface="Arial"/>
                <a:sym typeface="Arial"/>
              </a:rPr>
              <a:t>Calls for divisional budget requests distributed to each Vice Chancellor.</a:t>
            </a:r>
            <a:endParaRPr sz="5500" dirty="0">
              <a:latin typeface="Arial"/>
              <a:ea typeface="Arial"/>
              <a:cs typeface="Arial"/>
              <a:sym typeface="Arial"/>
            </a:endParaRPr>
          </a:p>
          <a:p>
            <a:pPr marL="57148">
              <a:spcBef>
                <a:spcPts val="1616"/>
              </a:spcBef>
              <a:buClr>
                <a:schemeClr val="dk1"/>
              </a:buClr>
              <a:buSzPct val="100000"/>
            </a:pPr>
            <a:r>
              <a:rPr lang="en-US" sz="6400" dirty="0">
                <a:latin typeface="Arial"/>
                <a:ea typeface="Arial"/>
                <a:cs typeface="Arial"/>
                <a:sym typeface="Arial"/>
              </a:rPr>
              <a:t>April: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990550" lvl="1" indent="-380994">
              <a:spcBef>
                <a:spcPts val="373"/>
              </a:spcBef>
              <a:buClr>
                <a:schemeClr val="dk1"/>
              </a:buClr>
              <a:buSzPct val="100000"/>
              <a:buChar char="•"/>
            </a:pPr>
            <a:r>
              <a:rPr lang="en-US" sz="5733" dirty="0">
                <a:latin typeface="Arial"/>
                <a:ea typeface="Arial"/>
                <a:cs typeface="Arial"/>
                <a:sym typeface="Arial"/>
              </a:rPr>
              <a:t>Deadline for divisional budget requests to be returned to University Budget Office for initial review.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990550" lvl="1" indent="-380994">
              <a:spcBef>
                <a:spcPts val="1573"/>
              </a:spcBef>
              <a:buClr>
                <a:schemeClr val="dk1"/>
              </a:buClr>
              <a:buSzPct val="100000"/>
              <a:buChar char="•"/>
            </a:pPr>
            <a:r>
              <a:rPr lang="en-US" sz="5733" dirty="0">
                <a:latin typeface="Arial"/>
                <a:ea typeface="Arial"/>
                <a:cs typeface="Arial"/>
                <a:sym typeface="Arial"/>
              </a:rPr>
              <a:t>Divisional Budget Briefings provided to campus.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57148">
              <a:spcBef>
                <a:spcPts val="1616"/>
              </a:spcBef>
              <a:buClr>
                <a:schemeClr val="dk1"/>
              </a:buClr>
              <a:buSzPct val="100000"/>
            </a:pPr>
            <a:r>
              <a:rPr lang="en-US" sz="6400" dirty="0">
                <a:latin typeface="Arial"/>
                <a:ea typeface="Arial"/>
                <a:cs typeface="Arial"/>
                <a:sym typeface="Arial"/>
              </a:rPr>
              <a:t>June-August: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990550" lvl="1" indent="-380981">
              <a:spcBef>
                <a:spcPts val="364"/>
              </a:spcBef>
              <a:buClr>
                <a:schemeClr val="dk1"/>
              </a:buClr>
              <a:buSzPct val="100000"/>
              <a:buChar char="•"/>
            </a:pPr>
            <a:r>
              <a:rPr lang="en-US" sz="5600" dirty="0">
                <a:latin typeface="Arial"/>
                <a:ea typeface="Arial"/>
                <a:cs typeface="Arial"/>
                <a:sym typeface="Arial"/>
              </a:rPr>
              <a:t>Expected timeframe for UNC System and OSBM to provide guidance regarding budgeting priorities.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609570" lvl="1" indent="0">
              <a:spcBef>
                <a:spcPts val="425"/>
              </a:spcBef>
              <a:buClr>
                <a:schemeClr val="dk1"/>
              </a:buClr>
              <a:buSzPct val="100000"/>
              <a:buNone/>
            </a:pPr>
            <a:endParaRPr sz="6533" dirty="0">
              <a:latin typeface="Arial"/>
              <a:ea typeface="Arial"/>
              <a:cs typeface="Arial"/>
              <a:sym typeface="Arial"/>
            </a:endParaRPr>
          </a:p>
          <a:p>
            <a:pPr marL="990550" lvl="1" indent="-380994">
              <a:spcBef>
                <a:spcPts val="373"/>
              </a:spcBef>
              <a:buClr>
                <a:schemeClr val="dk1"/>
              </a:buClr>
              <a:buSzPct val="100000"/>
              <a:buChar char="•"/>
            </a:pPr>
            <a:r>
              <a:rPr lang="en-US" sz="5733" dirty="0">
                <a:latin typeface="Arial"/>
                <a:ea typeface="Arial"/>
                <a:cs typeface="Arial"/>
                <a:sym typeface="Arial"/>
              </a:rPr>
              <a:t>Pending the outcome of the N.C. Legislative Session, our General Fund budget certification should be received from OSBM in late July or early August.</a:t>
            </a:r>
            <a:endParaRPr sz="5600" dirty="0">
              <a:latin typeface="Arial"/>
              <a:ea typeface="Arial"/>
              <a:cs typeface="Arial"/>
              <a:sym typeface="Arial"/>
            </a:endParaRPr>
          </a:p>
          <a:p>
            <a:pPr marL="342882" lvl="1" indent="0">
              <a:spcBef>
                <a:spcPts val="156"/>
              </a:spcBef>
              <a:buClr>
                <a:schemeClr val="dk1"/>
              </a:buClr>
              <a:buSzPct val="100000"/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33"/>
          <p:cNvSpPr txBox="1"/>
          <p:nvPr/>
        </p:nvSpPr>
        <p:spPr>
          <a:xfrm>
            <a:off x="440267" y="223042"/>
            <a:ext cx="12192000" cy="746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defTabSz="609585">
              <a:buClr>
                <a:prstClr val="black"/>
              </a:buClr>
              <a:buSzPts val="4000"/>
            </a:pPr>
            <a:r>
              <a:rPr lang="en-US" sz="4000" b="1" dirty="0">
                <a:solidFill>
                  <a:prstClr val="black"/>
                </a:solidFill>
                <a:latin typeface="Arial"/>
                <a:ea typeface="Arial"/>
                <a:cs typeface="Arial"/>
                <a:sym typeface="Arial"/>
              </a:rPr>
              <a:t>Budget Cycle Timeline </a:t>
            </a:r>
            <a:r>
              <a:rPr lang="en-US" sz="4000" b="1" dirty="0">
                <a:solidFill>
                  <a:prstClr val="black"/>
                </a:solidFill>
                <a:latin typeface="+mj-lt"/>
                <a:ea typeface="Arial"/>
                <a:cs typeface="Arial"/>
                <a:sym typeface="Arial"/>
              </a:rPr>
              <a:t>(FY 2025-26)</a:t>
            </a:r>
            <a:endParaRPr sz="4000" b="1" dirty="0">
              <a:solidFill>
                <a:prstClr val="black"/>
              </a:solidFill>
              <a:latin typeface="+mj-lt"/>
              <a:ea typeface="Arial"/>
              <a:cs typeface="Arial"/>
              <a:sym typeface="Arial"/>
            </a:endParaRPr>
          </a:p>
        </p:txBody>
      </p:sp>
      <p:pic>
        <p:nvPicPr>
          <p:cNvPr id="203" name="Google Shape;203;p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03801" y="1877551"/>
            <a:ext cx="3033699" cy="3033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4"/>
          <p:cNvSpPr txBox="1">
            <a:spLocks noGrp="1"/>
          </p:cNvSpPr>
          <p:nvPr>
            <p:ph type="body" idx="1"/>
          </p:nvPr>
        </p:nvSpPr>
        <p:spPr>
          <a:xfrm>
            <a:off x="465667" y="1261535"/>
            <a:ext cx="7899396" cy="4940303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 fontScale="32500" lnSpcReduction="20000"/>
          </a:bodyPr>
          <a:lstStyle/>
          <a:p>
            <a:pPr marL="57148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-US" sz="6400" dirty="0">
                <a:latin typeface="Arial"/>
                <a:ea typeface="Arial"/>
                <a:cs typeface="Arial"/>
                <a:sym typeface="Arial"/>
              </a:rPr>
              <a:t>July-August: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990550" lvl="1" indent="-380981">
              <a:spcBef>
                <a:spcPts val="416"/>
              </a:spcBef>
              <a:buClr>
                <a:schemeClr val="dk1"/>
              </a:buClr>
              <a:buSzPct val="100000"/>
              <a:buChar char="•"/>
            </a:pPr>
            <a:r>
              <a:rPr lang="en-US" sz="6400" dirty="0">
                <a:latin typeface="Arial"/>
                <a:ea typeface="Arial"/>
                <a:cs typeface="Arial"/>
                <a:sym typeface="Arial"/>
              </a:rPr>
              <a:t>July 1 – Base (permanent) divisional budgets will roll from previous fiscal year into new year, pending guidance from Office of State Budget Management, which may be contingent upon the passage of a state budget.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609570" lvl="1" indent="0">
              <a:spcBef>
                <a:spcPts val="416"/>
              </a:spcBef>
              <a:buClr>
                <a:schemeClr val="dk1"/>
              </a:buClr>
              <a:buSzPct val="100000"/>
              <a:buNone/>
            </a:pPr>
            <a:endParaRPr sz="6400" dirty="0">
              <a:latin typeface="Arial"/>
              <a:ea typeface="Arial"/>
              <a:cs typeface="Arial"/>
              <a:sym typeface="Arial"/>
            </a:endParaRPr>
          </a:p>
          <a:p>
            <a:pPr marL="990550" lvl="1" indent="-380981">
              <a:spcBef>
                <a:spcPts val="416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6400" b="1" dirty="0">
                <a:latin typeface="Arial"/>
                <a:ea typeface="Arial"/>
                <a:cs typeface="Arial"/>
                <a:sym typeface="Arial"/>
              </a:rPr>
              <a:t>All</a:t>
            </a:r>
            <a:r>
              <a:rPr lang="en-US" sz="6400" dirty="0">
                <a:latin typeface="Arial"/>
                <a:ea typeface="Arial"/>
                <a:cs typeface="Arial"/>
                <a:sym typeface="Arial"/>
              </a:rPr>
              <a:t> divisional requests for new funds (recurring and non-recurring) are: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1523925" lvl="2" indent="-304784">
              <a:spcBef>
                <a:spcPts val="416"/>
              </a:spcBef>
              <a:buClr>
                <a:schemeClr val="dk1"/>
              </a:buClr>
              <a:buSzPct val="100000"/>
            </a:pPr>
            <a:r>
              <a:rPr lang="en-US" sz="6400" b="0" dirty="0">
                <a:latin typeface="Arial"/>
                <a:ea typeface="Arial"/>
                <a:cs typeface="Arial"/>
                <a:sym typeface="Arial"/>
              </a:rPr>
              <a:t>Reviewed and approved by executive management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1523925" lvl="2" indent="-304784">
              <a:spcBef>
                <a:spcPts val="416"/>
              </a:spcBef>
              <a:buClr>
                <a:schemeClr val="dk1"/>
              </a:buClr>
              <a:buSzPct val="100000"/>
            </a:pPr>
            <a:r>
              <a:rPr lang="en-US" sz="6400" b="0" dirty="0">
                <a:latin typeface="Arial"/>
                <a:ea typeface="Arial"/>
                <a:cs typeface="Arial"/>
                <a:sym typeface="Arial"/>
              </a:rPr>
              <a:t>Contingent upon enrollment growth and tuition receipts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1523923" lvl="2" indent="-304784">
              <a:spcBef>
                <a:spcPts val="416"/>
              </a:spcBef>
              <a:buClr>
                <a:schemeClr val="dk1"/>
              </a:buClr>
              <a:buSzPct val="100000"/>
            </a:pPr>
            <a:r>
              <a:rPr lang="en-US" sz="6400" b="0" dirty="0">
                <a:latin typeface="Arial"/>
                <a:ea typeface="Arial"/>
                <a:cs typeface="Arial"/>
                <a:sym typeface="Arial"/>
              </a:rPr>
              <a:t>Subject to receipt of new state appropriations as well as any anticipated State budget cuts</a:t>
            </a: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34"/>
          <p:cNvSpPr txBox="1"/>
          <p:nvPr/>
        </p:nvSpPr>
        <p:spPr>
          <a:xfrm>
            <a:off x="465667" y="282966"/>
            <a:ext cx="12192000" cy="746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defTabSz="609585">
              <a:buClr>
                <a:prstClr val="black"/>
              </a:buClr>
              <a:buSzPts val="4000"/>
            </a:pPr>
            <a:r>
              <a:rPr lang="da-DK" sz="4000" b="1" dirty="0">
                <a:solidFill>
                  <a:prstClr val="black"/>
                </a:solidFill>
                <a:latin typeface="+mj-lt"/>
                <a:ea typeface="Arial"/>
                <a:cs typeface="Arial"/>
                <a:sym typeface="Arial"/>
              </a:rPr>
              <a:t>Budget Cycle Timeline (FY 2025-26)</a:t>
            </a:r>
          </a:p>
        </p:txBody>
      </p:sp>
      <p:pic>
        <p:nvPicPr>
          <p:cNvPr id="213" name="Google Shape;213;p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56100" y="1595975"/>
            <a:ext cx="2971824" cy="2971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066" y="1048081"/>
            <a:ext cx="8322733" cy="4759161"/>
          </a:xfrm>
        </p:spPr>
        <p:txBody>
          <a:bodyPr>
            <a:normAutofit fontScale="32500" lnSpcReduction="20000"/>
          </a:bodyPr>
          <a:lstStyle/>
          <a:p>
            <a:pPr marL="57149"/>
            <a:r>
              <a:rPr lang="en-US" sz="7800" dirty="0">
                <a:latin typeface="+mj-lt"/>
              </a:rPr>
              <a:t>Fall 2025: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533" dirty="0">
                <a:latin typeface="+mj-lt"/>
              </a:rPr>
              <a:t>Any enrollment growth funding will be allocated (or reduced) by UNC System Office based upon actual growth in SCH from CY2023 to CY2024.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533" dirty="0">
                <a:latin typeface="+mj-lt"/>
              </a:rPr>
              <a:t>Departmental General Fund budgets may be increased or decreased based on receipt of additional state appropriations (e.g. enrollment growth funding), flexible spending cuts and projected tuition receipts, or lack thereof.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6533" dirty="0">
                <a:latin typeface="+mj-lt"/>
              </a:rPr>
              <a:t>UNC Board of Governors approved modest increases to resident graduate and non-resident tuition rates for 2025-26. For the ninth consecutive year, increases to resident undergraduate tuition rates were not permitted.</a:t>
            </a:r>
          </a:p>
          <a:p>
            <a:pPr marL="609585" lvl="1" indent="0">
              <a:spcBef>
                <a:spcPts val="0"/>
              </a:spcBef>
              <a:buNone/>
            </a:pPr>
            <a:endParaRPr lang="en-US" sz="6533" dirty="0">
              <a:latin typeface="+mj-lt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6533" dirty="0">
                <a:latin typeface="+mj-lt"/>
              </a:rPr>
              <a:t>Projected 2025-26 incremental tuition revenues are planned to fund additional faculty, advising and academic support positions.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6533" dirty="0">
              <a:latin typeface="+mj-lt"/>
            </a:endParaRPr>
          </a:p>
          <a:p>
            <a:pPr marL="609585" lvl="1" indent="0">
              <a:buNone/>
            </a:pPr>
            <a:endParaRPr lang="en-US" sz="6533" dirty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6533" dirty="0">
              <a:latin typeface="+mj-lt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BFE27BD-88EF-BD4B-AFF0-2FAD9D27FA51}"/>
              </a:ext>
            </a:extLst>
          </p:cNvPr>
          <p:cNvSpPr txBox="1">
            <a:spLocks/>
          </p:cNvSpPr>
          <p:nvPr/>
        </p:nvSpPr>
        <p:spPr>
          <a:xfrm>
            <a:off x="254000" y="217250"/>
            <a:ext cx="12192000" cy="7463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algn="l" defTabSz="609585">
              <a:buClr>
                <a:prstClr val="black"/>
              </a:buClr>
              <a:buSzPts val="4000"/>
            </a:pPr>
            <a:r>
              <a:rPr lang="da-DK" dirty="0">
                <a:solidFill>
                  <a:prstClr val="black"/>
                </a:solidFill>
                <a:ea typeface="Arial"/>
                <a:sym typeface="Arial"/>
              </a:rPr>
              <a:t>Budget Cycle Timeline (FY 2025-26)</a:t>
            </a:r>
          </a:p>
        </p:txBody>
      </p:sp>
    </p:spTree>
    <p:extLst>
      <p:ext uri="{BB962C8B-B14F-4D97-AF65-F5344CB8AC3E}">
        <p14:creationId xmlns:p14="http://schemas.microsoft.com/office/powerpoint/2010/main" val="205863454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402</Words>
  <Application>Microsoft Office PowerPoint</Application>
  <PresentationFormat>Widescreen</PresentationFormat>
  <Paragraphs>36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1_Office Theme</vt:lpstr>
      <vt:lpstr>PowerPoint Presentation</vt:lpstr>
      <vt:lpstr>PowerPoint Presentation</vt:lpstr>
      <vt:lpstr>PowerPoint Presentation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Adams, John Edward</dc:creator>
  <cp:lastModifiedBy>Everett, Stacy Davis</cp:lastModifiedBy>
  <cp:revision>2</cp:revision>
  <dcterms:created xsi:type="dcterms:W3CDTF">2024-04-08T13:11:25Z</dcterms:created>
  <dcterms:modified xsi:type="dcterms:W3CDTF">2025-03-24T16:00:26Z</dcterms:modified>
</cp:coreProperties>
</file>