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59" r:id="rId3"/>
    <p:sldId id="285" r:id="rId4"/>
    <p:sldId id="280" r:id="rId5"/>
    <p:sldId id="281" r:id="rId6"/>
    <p:sldId id="260" r:id="rId7"/>
    <p:sldId id="290" r:id="rId8"/>
    <p:sldId id="291" r:id="rId9"/>
    <p:sldId id="292" r:id="rId10"/>
    <p:sldId id="293" r:id="rId11"/>
    <p:sldId id="294" r:id="rId12"/>
    <p:sldId id="277" r:id="rId13"/>
    <p:sldId id="278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imes" panose="02020603050405020304" pitchFamily="18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98">
          <p15:clr>
            <a:srgbClr val="A4A3A4"/>
          </p15:clr>
        </p15:guide>
        <p15:guide id="3" pos="3094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hZJreBRo54ueacApx6OEcamtvC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730882C-11B0-4F67-9114-63AA83362BAA}">
  <a:tblStyle styleId="{3730882C-11B0-4F67-9114-63AA83362BAA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tcBdr/>
        <a:fill>
          <a:solidFill>
            <a:srgbClr val="CA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9"/>
    <p:restoredTop sz="91905" autoAdjust="0"/>
  </p:normalViewPr>
  <p:slideViewPr>
    <p:cSldViewPr snapToGrid="0">
      <p:cViewPr varScale="1">
        <p:scale>
          <a:sx n="139" d="100"/>
          <a:sy n="139" d="100"/>
        </p:scale>
        <p:origin x="726" y="114"/>
      </p:cViewPr>
      <p:guideLst>
        <p:guide orient="horz" pos="1620"/>
        <p:guide pos="2898"/>
        <p:guide pos="30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dirty="0"/>
          </a:p>
          <a:p>
            <a:pPr marL="22860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dirty="0"/>
          </a:p>
        </p:txBody>
      </p:sp>
      <p:sp>
        <p:nvSpPr>
          <p:cNvPr id="99" name="Google Shape;9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678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2819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4351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30" name="Google Shape;13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Auxiliary net transfers includes $8.34M of Dining transfers out for capital improvements ($1M Central Dining roof repair, $6.34M All-Access remodel, $1M Retail Outlet remodel) as well as transfers out associated with the annual Auxiliary Overhead assessment.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AAB173-213A-674A-8D80-60CF5BEEFF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97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753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9714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/>
          <p:nvPr/>
        </p:nvSpPr>
        <p:spPr>
          <a:xfrm>
            <a:off x="191213" y="197088"/>
            <a:ext cx="8761576" cy="474932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highlight>
                <a:srgbClr val="734F29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2 column">
  <p:cSld name="Title and Content - 2 colum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/>
          <p:nvPr/>
        </p:nvSpPr>
        <p:spPr>
          <a:xfrm>
            <a:off x="191214" y="197088"/>
            <a:ext cx="8762287" cy="4749325"/>
          </a:xfrm>
          <a:prstGeom prst="rect">
            <a:avLst/>
          </a:prstGeom>
          <a:solidFill>
            <a:srgbClr val="D0C6C0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2"/>
          <p:cNvSpPr/>
          <p:nvPr/>
        </p:nvSpPr>
        <p:spPr>
          <a:xfrm>
            <a:off x="190501" y="4631645"/>
            <a:ext cx="8762286" cy="31476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2"/>
          <p:cNvSpPr/>
          <p:nvPr/>
        </p:nvSpPr>
        <p:spPr>
          <a:xfrm>
            <a:off x="190500" y="203244"/>
            <a:ext cx="8762286" cy="106477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2"/>
          <p:cNvSpPr txBox="1">
            <a:spLocks noGrp="1"/>
          </p:cNvSpPr>
          <p:nvPr>
            <p:ph type="title"/>
          </p:nvPr>
        </p:nvSpPr>
        <p:spPr>
          <a:xfrm>
            <a:off x="453326" y="-1"/>
            <a:ext cx="8062025" cy="1268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body" idx="1"/>
          </p:nvPr>
        </p:nvSpPr>
        <p:spPr>
          <a:xfrm>
            <a:off x="628651" y="1490338"/>
            <a:ext cx="3458717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100"/>
              <a:buNone/>
              <a:defRPr sz="2100">
                <a:solidFill>
                  <a:srgbClr val="595959"/>
                </a:solidFill>
              </a:defRPr>
            </a:lvl1pPr>
            <a:lvl2pPr marL="914400" lvl="1" indent="-342900" algn="l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sz="1800">
                <a:solidFill>
                  <a:srgbClr val="595959"/>
                </a:solidFill>
              </a:defRPr>
            </a:lvl2pPr>
            <a:lvl3pPr marL="1371600" lvl="2" indent="-323850" algn="l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500"/>
              <a:buChar char="•"/>
              <a:defRPr sz="1500">
                <a:solidFill>
                  <a:srgbClr val="595959"/>
                </a:solidFill>
              </a:defRPr>
            </a:lvl3pPr>
            <a:lvl4pPr marL="1828800" lvl="3" indent="-314325" algn="l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350"/>
              <a:buChar char="•"/>
              <a:defRPr sz="1350">
                <a:solidFill>
                  <a:srgbClr val="595959"/>
                </a:solidFill>
              </a:defRPr>
            </a:lvl4pPr>
            <a:lvl5pPr marL="2286000" lvl="4" indent="-314325" algn="l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350"/>
              <a:buChar char="•"/>
              <a:defRPr sz="1350">
                <a:solidFill>
                  <a:srgbClr val="59595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2"/>
          </p:nvPr>
        </p:nvSpPr>
        <p:spPr>
          <a:xfrm>
            <a:off x="5056633" y="1490338"/>
            <a:ext cx="3458717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100"/>
              <a:buNone/>
              <a:defRPr sz="2100">
                <a:solidFill>
                  <a:srgbClr val="595959"/>
                </a:solidFill>
              </a:defRPr>
            </a:lvl1pPr>
            <a:lvl2pPr marL="914400" lvl="1" indent="-342900" algn="l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sz="1800">
                <a:solidFill>
                  <a:srgbClr val="595959"/>
                </a:solidFill>
              </a:defRPr>
            </a:lvl2pPr>
            <a:lvl3pPr marL="1371600" lvl="2" indent="-323850" algn="l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500"/>
              <a:buChar char="•"/>
              <a:defRPr sz="1500">
                <a:solidFill>
                  <a:srgbClr val="595959"/>
                </a:solidFill>
              </a:defRPr>
            </a:lvl3pPr>
            <a:lvl4pPr marL="1828800" lvl="3" indent="-314325" algn="l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350"/>
              <a:buChar char="•"/>
              <a:defRPr sz="1350">
                <a:solidFill>
                  <a:srgbClr val="595959"/>
                </a:solidFill>
              </a:defRPr>
            </a:lvl4pPr>
            <a:lvl5pPr marL="2286000" lvl="4" indent="-314325" algn="l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350"/>
              <a:buChar char="•"/>
              <a:defRPr sz="1350">
                <a:solidFill>
                  <a:srgbClr val="59595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dt" idx="10"/>
          </p:nvPr>
        </p:nvSpPr>
        <p:spPr>
          <a:xfrm>
            <a:off x="7389160" y="4649670"/>
            <a:ext cx="141866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3/15/24</a:t>
            </a:r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ftr" idx="11"/>
          </p:nvPr>
        </p:nvSpPr>
        <p:spPr>
          <a:xfrm>
            <a:off x="2060762" y="4666412"/>
            <a:ext cx="502247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FY 2025 All Funds Budget</a:t>
            </a:r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305922" y="4649670"/>
            <a:ext cx="140857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/>
          <p:nvPr/>
        </p:nvSpPr>
        <p:spPr>
          <a:xfrm>
            <a:off x="191214" y="197088"/>
            <a:ext cx="8762287" cy="4749325"/>
          </a:xfrm>
          <a:prstGeom prst="rect">
            <a:avLst/>
          </a:prstGeom>
          <a:solidFill>
            <a:srgbClr val="D0C6C0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3"/>
          <p:cNvSpPr/>
          <p:nvPr/>
        </p:nvSpPr>
        <p:spPr>
          <a:xfrm>
            <a:off x="191213" y="197088"/>
            <a:ext cx="8761576" cy="369161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648182" y="708325"/>
            <a:ext cx="7847636" cy="2094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sz="33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1031007" y="3081760"/>
            <a:ext cx="7081986" cy="649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rmAutofit/>
          </a:bodyPr>
          <a:lstStyle>
            <a:lvl1pPr marL="457200" lvl="0" indent="-342900" algn="ctr">
              <a:lnSpc>
                <a:spcPct val="75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 sz="900">
                <a:solidFill>
                  <a:srgbClr val="3F3F3F"/>
                </a:solidFill>
              </a:defRPr>
            </a:lvl2pPr>
            <a:lvl3pPr marL="1371600" lvl="2" indent="-28575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 sz="900">
                <a:solidFill>
                  <a:srgbClr val="3F3F3F"/>
                </a:solidFill>
              </a:defRPr>
            </a:lvl3pPr>
            <a:lvl4pPr marL="1828800" lvl="3" indent="-28575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 sz="900">
                <a:solidFill>
                  <a:srgbClr val="3F3F3F"/>
                </a:solidFill>
              </a:defRPr>
            </a:lvl4pPr>
            <a:lvl5pPr marL="2286000" lvl="4" indent="-28575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 sz="900"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/>
          <p:nvPr/>
        </p:nvSpPr>
        <p:spPr>
          <a:xfrm>
            <a:off x="3834114" y="2917346"/>
            <a:ext cx="1475772" cy="422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3"/>
          <p:cNvSpPr/>
          <p:nvPr/>
        </p:nvSpPr>
        <p:spPr>
          <a:xfrm rot="10800000">
            <a:off x="376034" y="3860919"/>
            <a:ext cx="1100495" cy="561272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23"/>
          <p:cNvSpPr txBox="1">
            <a:spLocks noGrp="1"/>
          </p:cNvSpPr>
          <p:nvPr>
            <p:ph type="dt" idx="10"/>
          </p:nvPr>
        </p:nvSpPr>
        <p:spPr>
          <a:xfrm>
            <a:off x="7389160" y="4649670"/>
            <a:ext cx="141866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3/15/24</a:t>
            </a:r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ftr" idx="11"/>
          </p:nvPr>
        </p:nvSpPr>
        <p:spPr>
          <a:xfrm>
            <a:off x="2060762" y="4666412"/>
            <a:ext cx="502247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FY 2025 All Funds Budget</a:t>
            </a:r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sldNum" idx="12"/>
          </p:nvPr>
        </p:nvSpPr>
        <p:spPr>
          <a:xfrm>
            <a:off x="305922" y="4649670"/>
            <a:ext cx="140857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white and bar">
  <p:cSld name="Blank - white and bar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0"/>
          <p:cNvSpPr/>
          <p:nvPr/>
        </p:nvSpPr>
        <p:spPr>
          <a:xfrm>
            <a:off x="190501" y="4631645"/>
            <a:ext cx="8762286" cy="31476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30"/>
          <p:cNvSpPr txBox="1">
            <a:spLocks noGrp="1"/>
          </p:cNvSpPr>
          <p:nvPr>
            <p:ph type="dt" idx="10"/>
          </p:nvPr>
        </p:nvSpPr>
        <p:spPr>
          <a:xfrm>
            <a:off x="7389160" y="4649670"/>
            <a:ext cx="141866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3/15/24</a:t>
            </a:r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ftr" idx="11"/>
          </p:nvPr>
        </p:nvSpPr>
        <p:spPr>
          <a:xfrm>
            <a:off x="2060762" y="4666412"/>
            <a:ext cx="502247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FY 2025 All Funds Budget</a:t>
            </a:r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sldNum" idx="12"/>
          </p:nvPr>
        </p:nvSpPr>
        <p:spPr>
          <a:xfrm>
            <a:off x="305922" y="4649670"/>
            <a:ext cx="140857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179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7389160" y="4649670"/>
            <a:ext cx="141866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3/15/24</a:t>
            </a:r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2060762" y="4666412"/>
            <a:ext cx="502247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FY 2025 All Funds Budget</a:t>
            </a:r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305922" y="4649670"/>
            <a:ext cx="140857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8" r:id="rId4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ctrTitle" idx="4294967295"/>
          </p:nvPr>
        </p:nvSpPr>
        <p:spPr>
          <a:xfrm>
            <a:off x="779930" y="1591701"/>
            <a:ext cx="7187052" cy="2278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FY 2025 All Funds Budget</a:t>
            </a: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Finance and Operations Committee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March 15, 2024</a:t>
            </a:r>
            <a:br>
              <a:rPr lang="en-US" dirty="0">
                <a:solidFill>
                  <a:schemeClr val="bg1"/>
                </a:solidFill>
              </a:rPr>
            </a:br>
            <a:endParaRPr dirty="0">
              <a:solidFill>
                <a:schemeClr val="bg1"/>
              </a:solidFill>
            </a:endParaRPr>
          </a:p>
        </p:txBody>
      </p:sp>
      <p:pic>
        <p:nvPicPr>
          <p:cNvPr id="4" name="Google Shape;265;p4">
            <a:extLst>
              <a:ext uri="{FF2B5EF4-FFF2-40B4-BE49-F238E27FC236}">
                <a16:creationId xmlns:a16="http://schemas.microsoft.com/office/drawing/2014/main" id="{19886DF5-B97F-7230-3D37-00EDE779321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6960" y="4630519"/>
            <a:ext cx="1376855" cy="270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867F61-9C2A-45C4-BBE5-78C8D1BEB1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538327" y="4311670"/>
            <a:ext cx="1374568" cy="27033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751511-71D8-8405-375D-B004183B31F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3/15/24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02E845-A7C7-81F4-BE49-7887031A687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FY 2025 All Funds Budget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81FC0-2412-2240-6889-DCF55DE819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08C265-84EE-4E30-A509-1BBDFB86B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700" y="203244"/>
            <a:ext cx="5546600" cy="442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75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CD779-B717-713F-D7B3-DBD01548D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Appendix:  Institutional and UNC System Strategic Priorities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A6B02A-4D5C-9502-255C-CD4807278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81133-4594-54DB-E271-45302EF85E2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3/15/24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9915D-DC63-CC72-1B3A-937A3E10D39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FY 2025 All Funds Budget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FF29A-C060-6388-4BCA-331BA471EB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27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/>
          <p:nvPr/>
        </p:nvSpPr>
        <p:spPr>
          <a:xfrm>
            <a:off x="192505" y="1268017"/>
            <a:ext cx="8758990" cy="3362037"/>
          </a:xfrm>
          <a:prstGeom prst="rect">
            <a:avLst/>
          </a:prstGeom>
          <a:solidFill>
            <a:srgbClr val="D2C6C1">
              <a:alpha val="7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453326" y="-1"/>
            <a:ext cx="8354497" cy="1268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en-US" dirty="0"/>
              <a:t>All Funds Budget:</a:t>
            </a:r>
            <a:br>
              <a:rPr lang="en-US" dirty="0"/>
            </a:br>
            <a:r>
              <a:rPr lang="en-US" dirty="0"/>
              <a:t>Institutional Strategic Priorities</a:t>
            </a:r>
            <a:endParaRPr dirty="0"/>
          </a:p>
        </p:txBody>
      </p:sp>
      <p:sp>
        <p:nvSpPr>
          <p:cNvPr id="123" name="Google Shape;123;p3"/>
          <p:cNvSpPr txBox="1">
            <a:spLocks noGrp="1"/>
          </p:cNvSpPr>
          <p:nvPr>
            <p:ph type="dt" idx="10"/>
          </p:nvPr>
        </p:nvSpPr>
        <p:spPr>
          <a:xfrm>
            <a:off x="7389160" y="4649670"/>
            <a:ext cx="141866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3/15/24</a:t>
            </a:r>
            <a:endParaRPr dirty="0"/>
          </a:p>
        </p:txBody>
      </p:sp>
      <p:sp>
        <p:nvSpPr>
          <p:cNvPr id="124" name="Google Shape;124;p3"/>
          <p:cNvSpPr txBox="1">
            <a:spLocks noGrp="1"/>
          </p:cNvSpPr>
          <p:nvPr>
            <p:ph type="ftr" idx="11"/>
          </p:nvPr>
        </p:nvSpPr>
        <p:spPr>
          <a:xfrm>
            <a:off x="2060762" y="4666412"/>
            <a:ext cx="502247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>
                <a:solidFill>
                  <a:schemeClr val="bg1"/>
                </a:solidFill>
              </a:rPr>
              <a:t>FY 2025 All Funds Budget</a:t>
            </a:r>
            <a:endParaRPr dirty="0"/>
          </a:p>
        </p:txBody>
      </p:sp>
      <p:sp>
        <p:nvSpPr>
          <p:cNvPr id="125" name="Google Shape;125;p3"/>
          <p:cNvSpPr txBox="1">
            <a:spLocks noGrp="1"/>
          </p:cNvSpPr>
          <p:nvPr>
            <p:ph type="sldNum" idx="12"/>
          </p:nvPr>
        </p:nvSpPr>
        <p:spPr>
          <a:xfrm>
            <a:off x="305922" y="4649670"/>
            <a:ext cx="140857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CCAACFB-0BED-4E83-B27A-F68C3C6DC4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3326" y="1484085"/>
            <a:ext cx="8081174" cy="822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Times" pitchFamily="2" charset="0"/>
              </a:rPr>
              <a:t>App State’s Strategic Plan (2022-2027):</a:t>
            </a:r>
          </a:p>
          <a:p>
            <a:r>
              <a:rPr lang="en-US" sz="1800" b="1" i="1" dirty="0">
                <a:latin typeface="Times" pitchFamily="2" charset="0"/>
              </a:rPr>
              <a:t>“Empowering Human Potential through the Appalachian Experience”</a:t>
            </a:r>
          </a:p>
        </p:txBody>
      </p:sp>
      <p:sp>
        <p:nvSpPr>
          <p:cNvPr id="11" name="Google Shape;158;p30">
            <a:extLst>
              <a:ext uri="{FF2B5EF4-FFF2-40B4-BE49-F238E27FC236}">
                <a16:creationId xmlns:a16="http://schemas.microsoft.com/office/drawing/2014/main" id="{E73FA099-B818-408D-9F61-36DAACB6ADB8}"/>
              </a:ext>
            </a:extLst>
          </p:cNvPr>
          <p:cNvSpPr txBox="1">
            <a:spLocks/>
          </p:cNvSpPr>
          <p:nvPr/>
        </p:nvSpPr>
        <p:spPr>
          <a:xfrm>
            <a:off x="676122" y="2343232"/>
            <a:ext cx="7250870" cy="2371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85800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en-US" sz="1700" b="1" dirty="0"/>
              <a:t>Priority 1:</a:t>
            </a:r>
            <a:r>
              <a:rPr lang="en-US" sz="1700" dirty="0"/>
              <a:t> Providing Exceptional Educational Experiences</a:t>
            </a:r>
          </a:p>
          <a:p>
            <a:pPr marL="685800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en-US" sz="1700" b="1" dirty="0"/>
              <a:t>Priority 2:</a:t>
            </a:r>
            <a:r>
              <a:rPr lang="en-US" sz="1700" dirty="0"/>
              <a:t> Advancing Research, Innovation and Creativity</a:t>
            </a:r>
          </a:p>
          <a:p>
            <a:pPr marL="685800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en-US" sz="1700" b="1" dirty="0"/>
              <a:t>Priority 3:</a:t>
            </a:r>
            <a:r>
              <a:rPr lang="en-US" sz="1700" dirty="0"/>
              <a:t> Advancing Local, Regional and Global Engagement</a:t>
            </a:r>
          </a:p>
          <a:p>
            <a:pPr marL="685800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en-US" sz="1700" b="1" dirty="0"/>
              <a:t>Priority 4:</a:t>
            </a:r>
            <a:r>
              <a:rPr lang="en-US" sz="1700" dirty="0"/>
              <a:t> Advancing Diversity, Equity and Inclusion</a:t>
            </a:r>
          </a:p>
          <a:p>
            <a:pPr marL="685800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en-US" sz="1700" b="1" dirty="0"/>
              <a:t>Priority 5:</a:t>
            </a:r>
            <a:r>
              <a:rPr lang="en-US" sz="1700" dirty="0"/>
              <a:t> Investing in Faculty and Staff Excellence</a:t>
            </a:r>
          </a:p>
          <a:p>
            <a:pPr marL="685800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en-US" sz="1700" b="1" dirty="0"/>
              <a:t>Priority 6:</a:t>
            </a:r>
            <a:r>
              <a:rPr lang="en-US" sz="1700" dirty="0"/>
              <a:t> Strengthen Resilience and Sustainability</a:t>
            </a:r>
          </a:p>
          <a:p>
            <a:pPr marL="342900" indent="-342900">
              <a:buSzPct val="85000"/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32631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/>
          <p:nvPr/>
        </p:nvSpPr>
        <p:spPr>
          <a:xfrm>
            <a:off x="192505" y="1268017"/>
            <a:ext cx="8758990" cy="3362037"/>
          </a:xfrm>
          <a:prstGeom prst="rect">
            <a:avLst/>
          </a:prstGeom>
          <a:solidFill>
            <a:srgbClr val="D2C6C1">
              <a:alpha val="7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453326" y="-1"/>
            <a:ext cx="8354497" cy="1268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en-US" dirty="0"/>
              <a:t>All Funds Budget:</a:t>
            </a:r>
            <a:br>
              <a:rPr lang="en-US" dirty="0"/>
            </a:br>
            <a:r>
              <a:rPr lang="en-US" dirty="0"/>
              <a:t>UNC System-Wide Strategic Goals</a:t>
            </a:r>
            <a:endParaRPr dirty="0"/>
          </a:p>
        </p:txBody>
      </p:sp>
      <p:sp>
        <p:nvSpPr>
          <p:cNvPr id="123" name="Google Shape;123;p3"/>
          <p:cNvSpPr txBox="1">
            <a:spLocks noGrp="1"/>
          </p:cNvSpPr>
          <p:nvPr>
            <p:ph type="dt" idx="10"/>
          </p:nvPr>
        </p:nvSpPr>
        <p:spPr>
          <a:xfrm>
            <a:off x="7389160" y="4649670"/>
            <a:ext cx="141866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3/15/24</a:t>
            </a:r>
            <a:endParaRPr dirty="0"/>
          </a:p>
        </p:txBody>
      </p:sp>
      <p:sp>
        <p:nvSpPr>
          <p:cNvPr id="124" name="Google Shape;124;p3"/>
          <p:cNvSpPr txBox="1">
            <a:spLocks noGrp="1"/>
          </p:cNvSpPr>
          <p:nvPr>
            <p:ph type="ftr" idx="11"/>
          </p:nvPr>
        </p:nvSpPr>
        <p:spPr>
          <a:xfrm>
            <a:off x="2060762" y="4666412"/>
            <a:ext cx="502247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>
                <a:solidFill>
                  <a:schemeClr val="bg1"/>
                </a:solidFill>
              </a:rPr>
              <a:t>FY 2025 All Funds Budget</a:t>
            </a:r>
            <a:endParaRPr dirty="0"/>
          </a:p>
        </p:txBody>
      </p:sp>
      <p:sp>
        <p:nvSpPr>
          <p:cNvPr id="125" name="Google Shape;125;p3"/>
          <p:cNvSpPr txBox="1">
            <a:spLocks noGrp="1"/>
          </p:cNvSpPr>
          <p:nvPr>
            <p:ph type="sldNum" idx="12"/>
          </p:nvPr>
        </p:nvSpPr>
        <p:spPr>
          <a:xfrm>
            <a:off x="305922" y="4649670"/>
            <a:ext cx="140857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3" name="Google Shape;158;p30">
            <a:extLst>
              <a:ext uri="{FF2B5EF4-FFF2-40B4-BE49-F238E27FC236}">
                <a16:creationId xmlns:a16="http://schemas.microsoft.com/office/drawing/2014/main" id="{37EA4701-3C7F-484E-B929-AE5EFCE51B2B}"/>
              </a:ext>
            </a:extLst>
          </p:cNvPr>
          <p:cNvSpPr txBox="1">
            <a:spLocks/>
          </p:cNvSpPr>
          <p:nvPr/>
        </p:nvSpPr>
        <p:spPr>
          <a:xfrm>
            <a:off x="453326" y="1324664"/>
            <a:ext cx="8229600" cy="3305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Times New Roman"/>
                <a:sym typeface="Times New Roman"/>
              </a:rPr>
              <a:t>UNC System Strategic Plan (2022-2027): “Higher Expectations”</a:t>
            </a:r>
          </a:p>
          <a:p>
            <a:pPr marL="685800" marR="0" lvl="1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Times New Roman"/>
                <a:sym typeface="Times New Roman"/>
              </a:rPr>
              <a:t>Category 1: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Times New Roman"/>
                <a:sym typeface="Times New Roman"/>
              </a:rPr>
              <a:t> Access</a:t>
            </a:r>
          </a:p>
          <a:p>
            <a:pPr marL="685800" marR="0" lvl="1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Times New Roman"/>
                <a:sym typeface="Times New Roman"/>
              </a:rPr>
              <a:t>Category 2: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Times New Roman"/>
                <a:sym typeface="Times New Roman"/>
              </a:rPr>
              <a:t> Student Success</a:t>
            </a:r>
          </a:p>
          <a:p>
            <a:pPr marL="685800" marR="0" lvl="1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Times New Roman"/>
                <a:sym typeface="Times New Roman"/>
              </a:rPr>
              <a:t>Category 3: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Times New Roman"/>
                <a:sym typeface="Times New Roman"/>
              </a:rPr>
              <a:t> Affordability and Efficiency</a:t>
            </a:r>
          </a:p>
          <a:p>
            <a:pPr marL="685800" marR="0" lvl="1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Times New Roman"/>
                <a:sym typeface="Times New Roman"/>
              </a:rPr>
              <a:t>Category 4: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Times New Roman"/>
                <a:sym typeface="Times New Roman"/>
              </a:rPr>
              <a:t> Economic Impact and Community Engagement</a:t>
            </a:r>
          </a:p>
          <a:p>
            <a:pPr marL="685800" marR="0" lvl="1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Times New Roman"/>
                <a:sym typeface="Times New Roman"/>
              </a:rPr>
              <a:t>Category 5: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Times New Roman"/>
                <a:sym typeface="Times New Roman"/>
              </a:rPr>
              <a:t> Excellent and Diverse Institutions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Times New Roman"/>
              <a:sym typeface="Times New Roman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Times New Roman"/>
                <a:sym typeface="Times New Roman"/>
              </a:rPr>
              <a:t>Other UNC Strategic Priorities:</a:t>
            </a:r>
          </a:p>
          <a:p>
            <a:pPr marL="102870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Times New Roman"/>
                <a:sym typeface="Times New Roman"/>
              </a:rPr>
              <a:t>Student Affordability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55706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/>
          <p:nvPr/>
        </p:nvSpPr>
        <p:spPr>
          <a:xfrm>
            <a:off x="192505" y="1268017"/>
            <a:ext cx="8758990" cy="3362037"/>
          </a:xfrm>
          <a:prstGeom prst="rect">
            <a:avLst/>
          </a:prstGeom>
          <a:solidFill>
            <a:srgbClr val="D2C6C1">
              <a:alpha val="7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453326" y="-1"/>
            <a:ext cx="8062025" cy="1268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en-US" dirty="0"/>
              <a:t>All Funds Budget:</a:t>
            </a:r>
            <a:br>
              <a:rPr lang="en-US" dirty="0"/>
            </a:br>
            <a:r>
              <a:rPr lang="en-US" dirty="0"/>
              <a:t>Goals and Objectives</a:t>
            </a:r>
            <a:endParaRPr dirty="0"/>
          </a:p>
        </p:txBody>
      </p:sp>
      <p:sp>
        <p:nvSpPr>
          <p:cNvPr id="122" name="Google Shape;122;p3"/>
          <p:cNvSpPr txBox="1">
            <a:spLocks noGrp="1"/>
          </p:cNvSpPr>
          <p:nvPr>
            <p:ph type="body" idx="1"/>
          </p:nvPr>
        </p:nvSpPr>
        <p:spPr>
          <a:xfrm>
            <a:off x="574172" y="1304375"/>
            <a:ext cx="7995655" cy="2939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>
              <a:buSzPct val="90000"/>
              <a:buFont typeface="Arial" panose="020B0604020202020204" pitchFamily="34" charset="0"/>
              <a:buChar char="•"/>
            </a:pPr>
            <a:r>
              <a:rPr lang="en-US" sz="1400" b="1" dirty="0"/>
              <a:t>Purpose: </a:t>
            </a:r>
            <a:r>
              <a:rPr lang="en-US" sz="1400" dirty="0"/>
              <a:t>Part of a UNC system-wide effort to </a:t>
            </a:r>
            <a:r>
              <a:rPr lang="en-US" sz="1400" u="sng" dirty="0"/>
              <a:t>improve transparency and strategic allocation of resources by budgeting all revenue streams</a:t>
            </a:r>
            <a:r>
              <a:rPr lang="en-US" sz="1400" dirty="0"/>
              <a:t> that have historically not been part of an annual budget process.</a:t>
            </a:r>
          </a:p>
          <a:p>
            <a:pPr marL="342900" indent="-342900">
              <a:buSzPct val="90000"/>
              <a:buFont typeface="Arial" panose="020B0604020202020204" pitchFamily="34" charset="0"/>
              <a:buChar char="•"/>
            </a:pPr>
            <a:r>
              <a:rPr lang="en-US" sz="1400" b="1" dirty="0"/>
              <a:t>The Board of Governors requires all UNC System campuses to develop an “All Funds Budget” in an effort to:</a:t>
            </a:r>
          </a:p>
          <a:p>
            <a:pPr marL="1085850" lvl="1">
              <a:lnSpc>
                <a:spcPct val="100000"/>
              </a:lnSpc>
              <a:spcBef>
                <a:spcPts val="300"/>
              </a:spcBef>
              <a:buSzPct val="85000"/>
              <a:buFont typeface="Arial" panose="020B0604020202020204" pitchFamily="34" charset="0"/>
              <a:buChar char="•"/>
            </a:pPr>
            <a:r>
              <a:rPr lang="en-US" sz="1400" dirty="0"/>
              <a:t>Better align resources with strategic priorities (</a:t>
            </a:r>
            <a:r>
              <a:rPr lang="en-US" sz="1400" i="1" dirty="0"/>
              <a:t>See Appendix</a:t>
            </a:r>
            <a:r>
              <a:rPr lang="en-US" sz="1400" dirty="0"/>
              <a:t>)</a:t>
            </a:r>
          </a:p>
          <a:p>
            <a:pPr marL="1085850" lvl="1">
              <a:lnSpc>
                <a:spcPct val="100000"/>
              </a:lnSpc>
              <a:spcBef>
                <a:spcPts val="300"/>
              </a:spcBef>
              <a:buSzPct val="85000"/>
              <a:buFont typeface="Arial" panose="020B0604020202020204" pitchFamily="34" charset="0"/>
              <a:buChar char="•"/>
            </a:pPr>
            <a:r>
              <a:rPr lang="en-US" sz="1400" dirty="0"/>
              <a:t>Promote stewardship and financial sustainability</a:t>
            </a:r>
          </a:p>
          <a:p>
            <a:pPr marL="1085850" lvl="1">
              <a:lnSpc>
                <a:spcPct val="100000"/>
              </a:lnSpc>
              <a:spcBef>
                <a:spcPts val="300"/>
              </a:spcBef>
              <a:buSzPct val="85000"/>
              <a:buFont typeface="Arial" panose="020B0604020202020204" pitchFamily="34" charset="0"/>
              <a:buChar char="•"/>
            </a:pPr>
            <a:r>
              <a:rPr lang="en-US" sz="1400" dirty="0"/>
              <a:t>Enhance data and reporting capabilities across funding sources in order to better allocate resources</a:t>
            </a:r>
          </a:p>
          <a:p>
            <a:pPr marL="1085850" lvl="1">
              <a:lnSpc>
                <a:spcPct val="100000"/>
              </a:lnSpc>
              <a:spcBef>
                <a:spcPts val="300"/>
              </a:spcBef>
              <a:buSzPct val="85000"/>
              <a:buFont typeface="Arial" panose="020B0604020202020204" pitchFamily="34" charset="0"/>
              <a:buChar char="•"/>
            </a:pPr>
            <a:r>
              <a:rPr lang="en-US" sz="1400" dirty="0"/>
              <a:t>Better understand the impact of discrete decisions on the broader financial picture</a:t>
            </a:r>
          </a:p>
          <a:p>
            <a:pPr marL="1085850" lvl="1">
              <a:lnSpc>
                <a:spcPct val="100000"/>
              </a:lnSpc>
              <a:spcBef>
                <a:spcPts val="300"/>
              </a:spcBef>
              <a:buSzPct val="85000"/>
              <a:buFont typeface="Arial" panose="020B0604020202020204" pitchFamily="34" charset="0"/>
              <a:buChar char="•"/>
            </a:pPr>
            <a:r>
              <a:rPr lang="en-US" sz="1400" dirty="0"/>
              <a:t>Improve transparency and campus engagement</a:t>
            </a:r>
          </a:p>
          <a:p>
            <a:pPr marL="1085850" lvl="1">
              <a:lnSpc>
                <a:spcPct val="100000"/>
              </a:lnSpc>
              <a:spcBef>
                <a:spcPts val="300"/>
              </a:spcBef>
              <a:buSzPct val="85000"/>
              <a:buFont typeface="Arial" panose="020B0604020202020204" pitchFamily="34" charset="0"/>
              <a:buChar char="•"/>
            </a:pPr>
            <a:r>
              <a:rPr lang="en-US" sz="1400" dirty="0"/>
              <a:t>Strengthen the fiduciary responsibility of the Board of Trustees</a:t>
            </a:r>
            <a:endParaRPr sz="1400" dirty="0"/>
          </a:p>
        </p:txBody>
      </p:sp>
      <p:sp>
        <p:nvSpPr>
          <p:cNvPr id="123" name="Google Shape;123;p3"/>
          <p:cNvSpPr txBox="1">
            <a:spLocks noGrp="1"/>
          </p:cNvSpPr>
          <p:nvPr>
            <p:ph type="dt" idx="10"/>
          </p:nvPr>
        </p:nvSpPr>
        <p:spPr>
          <a:xfrm>
            <a:off x="7389160" y="4649670"/>
            <a:ext cx="141866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3/15/24</a:t>
            </a:r>
            <a:endParaRPr dirty="0"/>
          </a:p>
        </p:txBody>
      </p:sp>
      <p:sp>
        <p:nvSpPr>
          <p:cNvPr id="124" name="Google Shape;124;p3"/>
          <p:cNvSpPr txBox="1">
            <a:spLocks noGrp="1"/>
          </p:cNvSpPr>
          <p:nvPr>
            <p:ph type="ftr" idx="11"/>
          </p:nvPr>
        </p:nvSpPr>
        <p:spPr>
          <a:xfrm>
            <a:off x="2060762" y="4666412"/>
            <a:ext cx="502247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FY 2025 All Funds Budget</a:t>
            </a:r>
            <a:endParaRPr dirty="0"/>
          </a:p>
        </p:txBody>
      </p:sp>
      <p:sp>
        <p:nvSpPr>
          <p:cNvPr id="125" name="Google Shape;125;p3"/>
          <p:cNvSpPr txBox="1">
            <a:spLocks noGrp="1"/>
          </p:cNvSpPr>
          <p:nvPr>
            <p:ph type="sldNum" idx="12"/>
          </p:nvPr>
        </p:nvSpPr>
        <p:spPr>
          <a:xfrm>
            <a:off x="305922" y="4649670"/>
            <a:ext cx="140857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/>
          <p:nvPr/>
        </p:nvSpPr>
        <p:spPr>
          <a:xfrm>
            <a:off x="192505" y="1268017"/>
            <a:ext cx="8758990" cy="3362037"/>
          </a:xfrm>
          <a:prstGeom prst="rect">
            <a:avLst/>
          </a:prstGeom>
          <a:solidFill>
            <a:srgbClr val="D2C6C1">
              <a:alpha val="7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453326" y="-1"/>
            <a:ext cx="8062025" cy="1268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en-US" dirty="0"/>
              <a:t>All Funds Budget:</a:t>
            </a:r>
            <a:br>
              <a:rPr lang="en-US" dirty="0"/>
            </a:br>
            <a:r>
              <a:rPr lang="en-US" dirty="0"/>
              <a:t>Goals and Objectives</a:t>
            </a:r>
            <a:endParaRPr dirty="0"/>
          </a:p>
        </p:txBody>
      </p:sp>
      <p:sp>
        <p:nvSpPr>
          <p:cNvPr id="123" name="Google Shape;123;p3"/>
          <p:cNvSpPr txBox="1">
            <a:spLocks noGrp="1"/>
          </p:cNvSpPr>
          <p:nvPr>
            <p:ph type="dt" idx="10"/>
          </p:nvPr>
        </p:nvSpPr>
        <p:spPr>
          <a:xfrm>
            <a:off x="7389160" y="4649670"/>
            <a:ext cx="141866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3/15/24</a:t>
            </a:r>
            <a:endParaRPr dirty="0"/>
          </a:p>
        </p:txBody>
      </p:sp>
      <p:sp>
        <p:nvSpPr>
          <p:cNvPr id="124" name="Google Shape;124;p3"/>
          <p:cNvSpPr txBox="1">
            <a:spLocks noGrp="1"/>
          </p:cNvSpPr>
          <p:nvPr>
            <p:ph type="ftr" idx="11"/>
          </p:nvPr>
        </p:nvSpPr>
        <p:spPr>
          <a:xfrm>
            <a:off x="2060762" y="4666412"/>
            <a:ext cx="502247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>
                <a:solidFill>
                  <a:schemeClr val="bg1"/>
                </a:solidFill>
              </a:rPr>
              <a:t>FY 2025 All Funds Budget</a:t>
            </a:r>
            <a:endParaRPr dirty="0"/>
          </a:p>
        </p:txBody>
      </p:sp>
      <p:sp>
        <p:nvSpPr>
          <p:cNvPr id="125" name="Google Shape;125;p3"/>
          <p:cNvSpPr txBox="1">
            <a:spLocks noGrp="1"/>
          </p:cNvSpPr>
          <p:nvPr>
            <p:ph type="sldNum" idx="12"/>
          </p:nvPr>
        </p:nvSpPr>
        <p:spPr>
          <a:xfrm>
            <a:off x="305922" y="4649670"/>
            <a:ext cx="140857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0" name="Google Shape;158;p30">
            <a:extLst>
              <a:ext uri="{FF2B5EF4-FFF2-40B4-BE49-F238E27FC236}">
                <a16:creationId xmlns:a16="http://schemas.microsoft.com/office/drawing/2014/main" id="{B94EE2F0-DD09-4D3A-8C5C-D0409D841120}"/>
              </a:ext>
            </a:extLst>
          </p:cNvPr>
          <p:cNvSpPr txBox="1">
            <a:spLocks/>
          </p:cNvSpPr>
          <p:nvPr/>
        </p:nvSpPr>
        <p:spPr>
          <a:xfrm>
            <a:off x="736292" y="1419818"/>
            <a:ext cx="3748046" cy="305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SzPct val="85000"/>
              <a:buFont typeface="Arial" panose="020B0604020202020204" pitchFamily="34" charset="0"/>
              <a:buChar char="•"/>
            </a:pPr>
            <a:r>
              <a:rPr lang="en-US" sz="1800" dirty="0"/>
              <a:t>By requiring a more robust review of </a:t>
            </a:r>
            <a:r>
              <a:rPr lang="en-US" sz="1800" u="sng" dirty="0"/>
              <a:t>all institutional resources</a:t>
            </a:r>
            <a:r>
              <a:rPr lang="en-US" sz="1800" dirty="0"/>
              <a:t>, this process provides a structural foundation for the execution of the System’s strategic plan and the strategic plan of each constituent institution.   </a:t>
            </a:r>
          </a:p>
          <a:p>
            <a:pPr marL="342900" indent="-342900">
              <a:buSzPct val="85000"/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B33F74C6-C474-43DA-BEFC-C31943B7778E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4572000" y="1420125"/>
            <a:ext cx="4038600" cy="304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9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/>
          <p:nvPr/>
        </p:nvSpPr>
        <p:spPr>
          <a:xfrm>
            <a:off x="192505" y="1268017"/>
            <a:ext cx="8758990" cy="3362037"/>
          </a:xfrm>
          <a:prstGeom prst="rect">
            <a:avLst/>
          </a:prstGeom>
          <a:solidFill>
            <a:srgbClr val="D2C6C1">
              <a:alpha val="7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453326" y="-1"/>
            <a:ext cx="8354497" cy="1268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en-US" dirty="0"/>
              <a:t>All Funds Budget:</a:t>
            </a:r>
            <a:br>
              <a:rPr lang="en-US" dirty="0"/>
            </a:br>
            <a:r>
              <a:rPr lang="en-US" dirty="0"/>
              <a:t>Fund Types</a:t>
            </a:r>
            <a:endParaRPr dirty="0"/>
          </a:p>
        </p:txBody>
      </p:sp>
      <p:sp>
        <p:nvSpPr>
          <p:cNvPr id="123" name="Google Shape;123;p3"/>
          <p:cNvSpPr txBox="1">
            <a:spLocks noGrp="1"/>
          </p:cNvSpPr>
          <p:nvPr>
            <p:ph type="dt" idx="10"/>
          </p:nvPr>
        </p:nvSpPr>
        <p:spPr>
          <a:xfrm>
            <a:off x="7389160" y="4649670"/>
            <a:ext cx="141866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3/15/24</a:t>
            </a:r>
            <a:endParaRPr dirty="0"/>
          </a:p>
        </p:txBody>
      </p:sp>
      <p:sp>
        <p:nvSpPr>
          <p:cNvPr id="124" name="Google Shape;124;p3"/>
          <p:cNvSpPr txBox="1">
            <a:spLocks noGrp="1"/>
          </p:cNvSpPr>
          <p:nvPr>
            <p:ph type="ftr" idx="11"/>
          </p:nvPr>
        </p:nvSpPr>
        <p:spPr>
          <a:xfrm>
            <a:off x="2060762" y="4666412"/>
            <a:ext cx="502247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>
                <a:solidFill>
                  <a:schemeClr val="bg1"/>
                </a:solidFill>
              </a:rPr>
              <a:t>FY 2025 All Funds Budget</a:t>
            </a:r>
            <a:endParaRPr dirty="0"/>
          </a:p>
        </p:txBody>
      </p:sp>
      <p:sp>
        <p:nvSpPr>
          <p:cNvPr id="125" name="Google Shape;125;p3"/>
          <p:cNvSpPr txBox="1">
            <a:spLocks noGrp="1"/>
          </p:cNvSpPr>
          <p:nvPr>
            <p:ph type="sldNum" idx="12"/>
          </p:nvPr>
        </p:nvSpPr>
        <p:spPr>
          <a:xfrm>
            <a:off x="305922" y="4649670"/>
            <a:ext cx="140857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8F922D2D-AB1F-4DE4-93F2-F7E3C45D69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605651"/>
              </p:ext>
            </p:extLst>
          </p:nvPr>
        </p:nvGraphicFramePr>
        <p:xfrm>
          <a:off x="620092" y="1310177"/>
          <a:ext cx="7903815" cy="32777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97776">
                  <a:extLst>
                    <a:ext uri="{9D8B030D-6E8A-4147-A177-3AD203B41FA5}">
                      <a16:colId xmlns:a16="http://schemas.microsoft.com/office/drawing/2014/main" val="3020571675"/>
                    </a:ext>
                  </a:extLst>
                </a:gridCol>
                <a:gridCol w="2677079">
                  <a:extLst>
                    <a:ext uri="{9D8B030D-6E8A-4147-A177-3AD203B41FA5}">
                      <a16:colId xmlns:a16="http://schemas.microsoft.com/office/drawing/2014/main" val="4119305248"/>
                    </a:ext>
                  </a:extLst>
                </a:gridCol>
                <a:gridCol w="3028960">
                  <a:extLst>
                    <a:ext uri="{9D8B030D-6E8A-4147-A177-3AD203B41FA5}">
                      <a16:colId xmlns:a16="http://schemas.microsoft.com/office/drawing/2014/main" val="2476406574"/>
                    </a:ext>
                  </a:extLst>
                </a:gridCol>
              </a:tblGrid>
              <a:tr h="34613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Fund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Includes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532473"/>
                  </a:ext>
                </a:extLst>
              </a:tr>
              <a:tr h="1031139">
                <a:tc>
                  <a:txBody>
                    <a:bodyPr/>
                    <a:lstStyle/>
                    <a:p>
                      <a:r>
                        <a:rPr lang="en-US" sz="1200" dirty="0"/>
                        <a:t>General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State Appropriations, Tuition, Graduate Tuition Increments, Educational Receipts, Summer Receipts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FY 2024 base budget overlaid with legislative increases for employee salaries &amp; benefits, enrollment growth, and projected new general funds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513489"/>
                  </a:ext>
                </a:extLst>
              </a:tr>
              <a:tr h="680316">
                <a:tc>
                  <a:txBody>
                    <a:bodyPr/>
                    <a:lstStyle/>
                    <a:p>
                      <a:r>
                        <a:rPr lang="en-US" sz="1200" dirty="0"/>
                        <a:t>Auxiliary &amp; Other Trust Funds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Auxiliaries, Student Fees and Unrestricted Trust Funds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FY 2025 budget projections provided by Auxiliary &amp; Fee-supported units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358827"/>
                  </a:ext>
                </a:extLst>
              </a:tr>
              <a:tr h="580043">
                <a:tc>
                  <a:txBody>
                    <a:bodyPr/>
                    <a:lstStyle/>
                    <a:p>
                      <a:r>
                        <a:rPr lang="en-US" sz="1200" dirty="0"/>
                        <a:t>Overhead Receipts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Federal Facilities and Administrative Cost (F&amp;A Receipts)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Centrally projected based upon historical actuals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019007"/>
                  </a:ext>
                </a:extLst>
              </a:tr>
              <a:tr h="595511">
                <a:tc>
                  <a:txBody>
                    <a:bodyPr/>
                    <a:lstStyle/>
                    <a:p>
                      <a:r>
                        <a:rPr lang="en-US" sz="1200" dirty="0"/>
                        <a:t>Restricted Trust Funds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Restricted Trust Funds (e.g. scholarships, professorships) and Contracts &amp; Grants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Centrally projected based upon historical actuals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055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3373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/>
          <p:nvPr/>
        </p:nvSpPr>
        <p:spPr>
          <a:xfrm>
            <a:off x="192505" y="1268017"/>
            <a:ext cx="8758990" cy="3362037"/>
          </a:xfrm>
          <a:prstGeom prst="rect">
            <a:avLst/>
          </a:prstGeom>
          <a:solidFill>
            <a:srgbClr val="D2C6C1">
              <a:alpha val="7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453326" y="-1"/>
            <a:ext cx="8354497" cy="1268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en-US" dirty="0"/>
              <a:t>All Funds Budget:</a:t>
            </a:r>
            <a:br>
              <a:rPr lang="en-US" dirty="0"/>
            </a:br>
            <a:r>
              <a:rPr lang="en-US" dirty="0"/>
              <a:t>Structural Elements</a:t>
            </a:r>
            <a:endParaRPr dirty="0"/>
          </a:p>
        </p:txBody>
      </p:sp>
      <p:sp>
        <p:nvSpPr>
          <p:cNvPr id="123" name="Google Shape;123;p3"/>
          <p:cNvSpPr txBox="1">
            <a:spLocks noGrp="1"/>
          </p:cNvSpPr>
          <p:nvPr>
            <p:ph type="dt" idx="10"/>
          </p:nvPr>
        </p:nvSpPr>
        <p:spPr>
          <a:xfrm>
            <a:off x="7389160" y="4649670"/>
            <a:ext cx="141866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3/15/24</a:t>
            </a:r>
            <a:endParaRPr dirty="0"/>
          </a:p>
        </p:txBody>
      </p:sp>
      <p:sp>
        <p:nvSpPr>
          <p:cNvPr id="124" name="Google Shape;124;p3"/>
          <p:cNvSpPr txBox="1">
            <a:spLocks noGrp="1"/>
          </p:cNvSpPr>
          <p:nvPr>
            <p:ph type="ftr" idx="11"/>
          </p:nvPr>
        </p:nvSpPr>
        <p:spPr>
          <a:xfrm>
            <a:off x="2060762" y="4666412"/>
            <a:ext cx="502247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>
                <a:solidFill>
                  <a:schemeClr val="bg1"/>
                </a:solidFill>
              </a:rPr>
              <a:t>FY 2025 All Funds Budget</a:t>
            </a:r>
            <a:endParaRPr dirty="0"/>
          </a:p>
        </p:txBody>
      </p:sp>
      <p:sp>
        <p:nvSpPr>
          <p:cNvPr id="125" name="Google Shape;125;p3"/>
          <p:cNvSpPr txBox="1">
            <a:spLocks noGrp="1"/>
          </p:cNvSpPr>
          <p:nvPr>
            <p:ph type="sldNum" idx="12"/>
          </p:nvPr>
        </p:nvSpPr>
        <p:spPr>
          <a:xfrm>
            <a:off x="305922" y="4649670"/>
            <a:ext cx="140857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8" name="Google Shape;158;p30">
            <a:extLst>
              <a:ext uri="{FF2B5EF4-FFF2-40B4-BE49-F238E27FC236}">
                <a16:creationId xmlns:a16="http://schemas.microsoft.com/office/drawing/2014/main" id="{1ED559B1-876C-4768-9B11-70F0027104FA}"/>
              </a:ext>
            </a:extLst>
          </p:cNvPr>
          <p:cNvSpPr txBox="1">
            <a:spLocks/>
          </p:cNvSpPr>
          <p:nvPr/>
        </p:nvSpPr>
        <p:spPr>
          <a:xfrm>
            <a:off x="656882" y="1520906"/>
            <a:ext cx="3583641" cy="2719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Times New Roman"/>
                <a:sym typeface="Times New Roman"/>
              </a:rPr>
              <a:t>Template requires reporting across common academic and administrative organizational structures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Times New Roman"/>
              <a:sym typeface="Times New Roman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Times New Roman"/>
                <a:sym typeface="Times New Roman"/>
              </a:rPr>
              <a:t>Increases the University’s ability to use financial data to make strategic decisions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Times New Roman"/>
              <a:sym typeface="Times New Roman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Times New Roman"/>
                <a:sym typeface="Times New Roman"/>
              </a:rPr>
              <a:t>Provides valuable information on how the institution uses resources to plan and meet its strategic 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A5AFE6D7-D90C-4141-A66F-489D84B05E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948970"/>
              </p:ext>
            </p:extLst>
          </p:nvPr>
        </p:nvGraphicFramePr>
        <p:xfrm>
          <a:off x="4143265" y="1337163"/>
          <a:ext cx="4401326" cy="322374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4584">
                  <a:extLst>
                    <a:ext uri="{9D8B030D-6E8A-4147-A177-3AD203B41FA5}">
                      <a16:colId xmlns:a16="http://schemas.microsoft.com/office/drawing/2014/main" val="3093445400"/>
                    </a:ext>
                  </a:extLst>
                </a:gridCol>
                <a:gridCol w="1716742">
                  <a:extLst>
                    <a:ext uri="{9D8B030D-6E8A-4147-A177-3AD203B41FA5}">
                      <a16:colId xmlns:a16="http://schemas.microsoft.com/office/drawing/2014/main" val="775464563"/>
                    </a:ext>
                  </a:extLst>
                </a:gridCol>
              </a:tblGrid>
              <a:tr h="238649"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Specified Units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510509"/>
                  </a:ext>
                </a:extLst>
              </a:tr>
              <a:tr h="190919">
                <a:tc>
                  <a:txBody>
                    <a:bodyPr/>
                    <a:lstStyle/>
                    <a:p>
                      <a:r>
                        <a:rPr lang="en-US" sz="900" dirty="0"/>
                        <a:t>College of Arts and Sciences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Facilities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683399"/>
                  </a:ext>
                </a:extLst>
              </a:tr>
              <a:tr h="190919">
                <a:tc>
                  <a:txBody>
                    <a:bodyPr/>
                    <a:lstStyle/>
                    <a:p>
                      <a:r>
                        <a:rPr lang="en-US" sz="900" dirty="0"/>
                        <a:t>College of Business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Human Resources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207697"/>
                  </a:ext>
                </a:extLst>
              </a:tr>
              <a:tr h="232108">
                <a:tc>
                  <a:txBody>
                    <a:bodyPr/>
                    <a:lstStyle/>
                    <a:p>
                      <a:r>
                        <a:rPr lang="en-US" sz="900" dirty="0"/>
                        <a:t>College of Education (incl. lab school)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Information Technology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278129"/>
                  </a:ext>
                </a:extLst>
              </a:tr>
              <a:tr h="190919">
                <a:tc>
                  <a:txBody>
                    <a:bodyPr/>
                    <a:lstStyle/>
                    <a:p>
                      <a:r>
                        <a:rPr lang="en-US" sz="900" dirty="0"/>
                        <a:t>College of Health Sciences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Public Safety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524012"/>
                  </a:ext>
                </a:extLst>
              </a:tr>
              <a:tr h="238387">
                <a:tc>
                  <a:txBody>
                    <a:bodyPr/>
                    <a:lstStyle/>
                    <a:p>
                      <a:r>
                        <a:rPr lang="en-US" sz="900" dirty="0"/>
                        <a:t>College of Fine and Applied 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Advancement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142184"/>
                  </a:ext>
                </a:extLst>
              </a:tr>
              <a:tr h="190919">
                <a:tc>
                  <a:txBody>
                    <a:bodyPr/>
                    <a:lstStyle/>
                    <a:p>
                      <a:r>
                        <a:rPr lang="en-US" sz="900" dirty="0"/>
                        <a:t>School of Music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Dining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701863"/>
                  </a:ext>
                </a:extLst>
              </a:tr>
              <a:tr h="190919">
                <a:tc>
                  <a:txBody>
                    <a:bodyPr/>
                    <a:lstStyle/>
                    <a:p>
                      <a:r>
                        <a:rPr lang="en-US" sz="900" dirty="0"/>
                        <a:t>Academic Affairs (incl. Enrollment Management)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Housing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263842"/>
                  </a:ext>
                </a:extLst>
              </a:tr>
              <a:tr h="190919">
                <a:tc>
                  <a:txBody>
                    <a:bodyPr/>
                    <a:lstStyle/>
                    <a:p>
                      <a:r>
                        <a:rPr lang="en-US" sz="900" dirty="0"/>
                        <a:t>Student Affairs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Parking &amp; Transportation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788557"/>
                  </a:ext>
                </a:extLst>
              </a:tr>
              <a:tr h="190919">
                <a:tc>
                  <a:txBody>
                    <a:bodyPr/>
                    <a:lstStyle/>
                    <a:p>
                      <a:r>
                        <a:rPr lang="en-US" sz="900" dirty="0"/>
                        <a:t>Financial 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Athletics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015179"/>
                  </a:ext>
                </a:extLst>
              </a:tr>
              <a:tr h="190919">
                <a:tc>
                  <a:txBody>
                    <a:bodyPr/>
                    <a:lstStyle/>
                    <a:p>
                      <a:r>
                        <a:rPr lang="en-US" sz="900" dirty="0"/>
                        <a:t>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Student Health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965014"/>
                  </a:ext>
                </a:extLst>
              </a:tr>
              <a:tr h="190919">
                <a:tc>
                  <a:txBody>
                    <a:bodyPr/>
                    <a:lstStyle/>
                    <a:p>
                      <a:r>
                        <a:rPr lang="en-US" sz="900" dirty="0"/>
                        <a:t>Sponsored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Other Auxiliaries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858746"/>
                  </a:ext>
                </a:extLst>
              </a:tr>
              <a:tr h="190919">
                <a:tc>
                  <a:txBody>
                    <a:bodyPr/>
                    <a:lstStyle/>
                    <a:p>
                      <a:r>
                        <a:rPr lang="en-US" sz="900" dirty="0"/>
                        <a:t>University Administration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dirty="0"/>
                        <a:t>New River Light and Power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705480"/>
                  </a:ext>
                </a:extLst>
              </a:tr>
              <a:tr h="190919">
                <a:tc>
                  <a:txBody>
                    <a:bodyPr/>
                    <a:lstStyle/>
                    <a:p>
                      <a:r>
                        <a:rPr lang="en-US" sz="900" dirty="0"/>
                        <a:t>Finance &amp; Operations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534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0704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648182" y="708325"/>
            <a:ext cx="7847636" cy="2094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US" dirty="0"/>
              <a:t>FY25 All Funds Budget</a:t>
            </a:r>
            <a:br>
              <a:rPr lang="en-US" dirty="0"/>
            </a:br>
            <a:r>
              <a:rPr lang="en-US" dirty="0"/>
              <a:t>Summary</a:t>
            </a:r>
            <a:endParaRPr dirty="0"/>
          </a:p>
        </p:txBody>
      </p:sp>
      <p:sp>
        <p:nvSpPr>
          <p:cNvPr id="134" name="Google Shape;134;p4"/>
          <p:cNvSpPr txBox="1">
            <a:spLocks noGrp="1"/>
          </p:cNvSpPr>
          <p:nvPr>
            <p:ph type="sldNum" idx="12"/>
          </p:nvPr>
        </p:nvSpPr>
        <p:spPr>
          <a:xfrm>
            <a:off x="305922" y="4649670"/>
            <a:ext cx="140857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35" name="Google Shape;135;p4"/>
          <p:cNvSpPr txBox="1">
            <a:spLocks noGrp="1"/>
          </p:cNvSpPr>
          <p:nvPr>
            <p:ph type="dt" idx="10"/>
          </p:nvPr>
        </p:nvSpPr>
        <p:spPr>
          <a:xfrm>
            <a:off x="7389160" y="4649670"/>
            <a:ext cx="141866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3/15/24</a:t>
            </a:r>
            <a:endParaRPr dirty="0"/>
          </a:p>
        </p:txBody>
      </p:sp>
      <p:sp>
        <p:nvSpPr>
          <p:cNvPr id="136" name="Google Shape;136;p4"/>
          <p:cNvSpPr txBox="1">
            <a:spLocks noGrp="1"/>
          </p:cNvSpPr>
          <p:nvPr>
            <p:ph type="ftr" idx="11"/>
          </p:nvPr>
        </p:nvSpPr>
        <p:spPr>
          <a:xfrm>
            <a:off x="2060762" y="4666412"/>
            <a:ext cx="502247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>
                <a:solidFill>
                  <a:schemeClr val="tx1"/>
                </a:solidFill>
              </a:rPr>
              <a:t>FY 2025 All Funds Budget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7637F4-2ABB-2363-E4D4-B92AF3156664}"/>
              </a:ext>
            </a:extLst>
          </p:cNvPr>
          <p:cNvSpPr txBox="1"/>
          <p:nvPr/>
        </p:nvSpPr>
        <p:spPr>
          <a:xfrm>
            <a:off x="1029457" y="3999036"/>
            <a:ext cx="6508870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1) General Fund net transfers ($5.5M) represent Auxiliary Overhead support for services rendered to the auxiliary units and Campus Security Fee support for Police and Title IX positions.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2) Auxiliary &amp; Other Trust net transfers are largely comprised of transfers out for capital improvement projects, capitalized equipment leases and auxiliary overhead assessments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16666F-7DD1-494C-8AA7-F5D4383F63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538327" y="4311670"/>
            <a:ext cx="1374568" cy="27033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4496C-710B-E5C7-CD8F-08840E76D7E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3/15/24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335D7F-14A2-4E23-97E8-36CAC3BD5DF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FY 2025 All Funds Budget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4EC89-7631-A071-59A0-A49D8FB7D1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CECE8A-AE0B-434C-A58E-76A14CE02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014" y="243414"/>
            <a:ext cx="6745971" cy="375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96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1F4AB4A-6369-4FCE-8C7F-FFAD5D691A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538327" y="4311670"/>
            <a:ext cx="1374568" cy="27033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1F4E94-B51B-E7B7-5695-E521F654946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3/15/24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0E119A-AF40-B488-64C4-CC10C6B54FC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FY 2025 All Funds Budget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F0D9F-0ABA-283F-4987-B233EFAADB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4A31C2-1382-4DFD-90B9-306E3C2B9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328" y="659529"/>
            <a:ext cx="4047344" cy="392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41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99D775-1CF0-4639-957D-C73AC41D03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538327" y="4311670"/>
            <a:ext cx="1374568" cy="27033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C160BD-0ED0-50EA-FCD1-85BE7470EF1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3/15/24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E5CDFA-CB9B-DCCC-B545-F86D428DA77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FY 2025 All Funds Budget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D4450-CEE8-B2D8-927D-20554452A6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349528-DD12-4ABB-8943-5E9C6D319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261" y="310326"/>
            <a:ext cx="3345478" cy="427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317505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Beige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0A878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1704</TotalTime>
  <Words>755</Words>
  <Application>Microsoft Office PowerPoint</Application>
  <PresentationFormat>On-screen Show (16:9)</PresentationFormat>
  <Paragraphs>129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</vt:lpstr>
      <vt:lpstr>Times New Roman</vt:lpstr>
      <vt:lpstr>WelcomeDoc</vt:lpstr>
      <vt:lpstr>FY 2025 All Funds Budget  Finance and Operations Committee March 15, 2024 </vt:lpstr>
      <vt:lpstr>All Funds Budget: Goals and Objectives</vt:lpstr>
      <vt:lpstr>All Funds Budget: Goals and Objectives</vt:lpstr>
      <vt:lpstr>All Funds Budget: Fund Types</vt:lpstr>
      <vt:lpstr>All Funds Budget: Structural Elements</vt:lpstr>
      <vt:lpstr>FY25 All Funds Budget Summary</vt:lpstr>
      <vt:lpstr>PowerPoint Presentation</vt:lpstr>
      <vt:lpstr>PowerPoint Presentation</vt:lpstr>
      <vt:lpstr>PowerPoint Presentation</vt:lpstr>
      <vt:lpstr>PowerPoint Presentation</vt:lpstr>
      <vt:lpstr>Appendix:  Institutional and UNC System Strategic Priorities</vt:lpstr>
      <vt:lpstr>All Funds Budget: Institutional Strategic Priorities</vt:lpstr>
      <vt:lpstr>All Funds Budget: UNC System-Wide Strategic Goals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Everett, Stacy Davis</dc:creator>
  <cp:lastModifiedBy>Everett, Stacy Davis</cp:lastModifiedBy>
  <cp:revision>32</cp:revision>
  <dcterms:created xsi:type="dcterms:W3CDTF">2019-04-19T00:19:42Z</dcterms:created>
  <dcterms:modified xsi:type="dcterms:W3CDTF">2024-03-26T19:40:26Z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rogh@microsoft.com</vt:lpwstr>
  </property>
  <property fmtid="{D5CDD505-2E9C-101B-9397-08002B2CF9AE}" pid="5" name="MSIP_Label_f42aa342-8706-4288-bd11-ebb85995028c_SetDate">
    <vt:lpwstr>2018-02-05T19:56:32.6740186Z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